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charts/chart17.xml" ContentType="application/vnd.openxmlformats-officedocument.drawingml.chart+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charts/chart18.xml" ContentType="application/vnd.openxmlformats-officedocument.drawingml.chart+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s>
</file>

<file path=ppt/charts/_rels/chart17.xml.rels><?xml version="1.0" encoding="UTF-8" standalone="yes"?><Relationships xmlns="http://schemas.openxmlformats.org/package/2006/relationships"><Relationship Id="rId1" Type="http://schemas.openxmlformats.org/officeDocument/2006/relationships/package" Target="../embeddings/Microsoft_Excel_Worksheet17.xlsx"/></Relationships>
</file>

<file path=ppt/charts/_rels/chart18.xml.rels><?xml version="1.0" encoding="UTF-8" standalone="yes"?><Relationships xmlns="http://schemas.openxmlformats.org/package/2006/relationships"><Relationship Id="rId1" Type="http://schemas.openxmlformats.org/officeDocument/2006/relationships/package" Target="../embeddings/Microsoft_Excel_Worksheet18.xlsx"/></Relationships>
</file>

<file path=ppt/charts/chart17.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A1C2E"/>
                </a:solidFill>
                <a:latin typeface="Arial"/>
              </a:defRPr>
            </a:pPr>
            <a:r>
              <a:rPr sz="1200" b="0" i="0" u="none" strike="noStrike">
                <a:solidFill>
                  <a:srgbClr val="1A1C2E"/>
                </a:solidFill>
                <a:latin typeface="Arial"/>
              </a:rPr>
              <a:t>One-time cash costs (SAR)</a:t>
            </a:r>
          </a:p>
        </c:rich>
      </c:tx>
      <c:layout/>
      <c:overlay val="0"/>
    </c:title>
    <c:autoTitleDeleted val="0"/>
    <c:plotArea>
      <c:layout/>
      <c:barChart>
        <c:barDir val="bar"/>
        <c:grouping val="clustered"/>
        <c:varyColors val="0"/>
        <c:ser>
          <c:idx val="0"/>
          <c:order val="0"/>
          <c:tx>
            <c:strRef>
              <c:f>Sheet1!$B$1</c:f>
              <c:strCache>
                <c:ptCount val="1"/>
                <c:pt idx="0">
                  <c:v>Cash</c:v>
                </c:pt>
              </c:strCache>
            </c:strRef>
          </c:tx>
          <c:spPr>
            <a:solidFill>
              <a:srgbClr val="5049D4"/>
            </a:solidFill>
            <a:effectLst/>
          </c:spPr>
          <c:invertIfNegative val="0"/>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cat>
            <c:multiLvlStrRef>
              <c:f>Sheet1!$A$2:$A$6</c:f>
              <c:multiLvlStrCache>
                <c:ptCount val="5"/>
                <c:lvl>
                  <c:pt idx="0">
                    <c:v>POS terminal, Zid/Salla link and basic…</c:v>
                  </c:pt>
                  <c:pt idx="1">
                    <c:v>Licenses, permits and ZATCA setup</c:v>
                  </c:pt>
                  <c:pt idx="2">
                    <c:v>Initial inventory (beans, milk, cups…</c:v>
                  </c:pt>
                  <c:pt idx="3">
                    <c:v>5–10 kg roaster and ventilation works</c:v>
                  </c:pt>
                  <c:pt idx="4">
                    <c:v>Cafe lease deposit and basic fit-out</c:v>
                  </c:pt>
                </c:lvl>
              </c:multiLvlStrCache>
            </c:multiLvlStrRef>
          </c:cat>
          <c:val>
            <c:numRef>
              <c:f>Sheet1!$B$2:$B$6</c:f>
              <c:numCache>
                <c:formatCode>General</c:formatCode>
                <c:ptCount val="5"/>
                <c:pt idx="0">
                  <c:v>5000</c:v>
                </c:pt>
                <c:pt idx="1">
                  <c:v>15000</c:v>
                </c:pt>
                <c:pt idx="2">
                  <c:v>25000</c:v>
                </c:pt>
                <c:pt idx="3">
                  <c:v>75000</c:v>
                </c:pt>
                <c:pt idx="4">
                  <c:v>120000</c:v>
                </c:pt>
              </c:numCache>
            </c:numRef>
          </c:val>
        </c:ser>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000" b="0" i="0" u="none" strike="noStrike">
                <a:solidFill>
                  <a:srgbClr val="5E6178"/>
                </a:solidFill>
                <a:latin typeface="Arial"/>
              </a:defRPr>
            </a:pPr>
            <a:endParaRPr lang="en-US"/>
          </a:p>
        </c:txPr>
        <c:crossAx val="2094734552"/>
        <c:crosses val="autoZero"/>
        <c:auto val="1"/>
        <c:lblAlgn val="ctr"/>
        <c:noMultiLvlLbl val="1"/>
        <c:tickLblSkip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roundedCorners val="1"/>
  <c:chart>
    <c:title>
      <c:tx>
        <c:rich>
          <a:bodyPr/>
          <a:lstStyle/>
          <a:p>
            <a:pPr>
              <a:defRPr sz="1200" b="0" i="0" u="none" strike="noStrike">
                <a:solidFill>
                  <a:srgbClr val="1A1C2E"/>
                </a:solidFill>
                <a:latin typeface="Arial"/>
              </a:defRPr>
            </a:pPr>
            <a:r>
              <a:rPr sz="1200" b="0" i="0" u="none" strike="noStrike">
                <a:solidFill>
                  <a:srgbClr val="1A1C2E"/>
                </a:solidFill>
                <a:latin typeface="Arial"/>
              </a:rPr>
              <a:t>Claims by evidence label</a:t>
            </a:r>
          </a:p>
        </c:rich>
      </c:tx>
      <c:layout/>
      <c:overlay val="0"/>
    </c:title>
    <c:autoTitleDeleted val="0"/>
    <c:plotArea>
      <c:layout/>
      <c:barChart>
        <c:barDir val="bar"/>
        <c:grouping val="clustered"/>
        <c:varyColors val="0"/>
        <c:ser>
          <c:idx val="0"/>
          <c:order val="0"/>
          <c:tx>
            <c:strRef>
              <c:f>Sheet1!$B$1</c:f>
              <c:strCache>
                <c:ptCount val="1"/>
                <c:pt idx="0">
                  <c:v>Claims</c:v>
                </c:pt>
              </c:strCache>
            </c:strRef>
          </c:tx>
          <c:spPr>
            <a:solidFill>
              <a:srgbClr val="5049D4"/>
            </a:solidFill>
            <a:effectLst/>
          </c:spPr>
          <c:invertIfNegative val="0"/>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cat>
            <c:multiLvlStrRef>
              <c:f>Sheet1!$A$2:$A$9</c:f>
              <c:multiLvlStrCache>
                <c:ptCount val="8"/>
                <c:lvl>
                  <c:pt idx="0">
                    <c:v>Recommendation</c:v>
                  </c:pt>
                  <c:pt idx="1">
                    <c:v>Unknown</c:v>
                  </c:pt>
                  <c:pt idx="2">
                    <c:v>Inference</c:v>
                  </c:pt>
                  <c:pt idx="3">
                    <c:v>Hypothesis</c:v>
                  </c:pt>
                  <c:pt idx="4">
                    <c:v>Assumption</c:v>
                  </c:pt>
                  <c:pt idx="5">
                    <c:v>Estimate</c:v>
                  </c:pt>
                  <c:pt idx="6">
                    <c:v>Source</c:v>
                  </c:pt>
                  <c:pt idx="7">
                    <c:v>Verified</c:v>
                  </c:pt>
                </c:lvl>
              </c:multiLvlStrCache>
            </c:multiLvlStrRef>
          </c:cat>
          <c:val>
            <c:numRef>
              <c:f>Sheet1!$B$2:$B$9</c:f>
              <c:numCache>
                <c:formatCode>General</c:formatCode>
                <c:ptCount val="8"/>
                <c:pt idx="0">
                  <c:v>11</c:v>
                </c:pt>
                <c:pt idx="1">
                  <c:v>5</c:v>
                </c:pt>
                <c:pt idx="2">
                  <c:v>3</c:v>
                </c:pt>
                <c:pt idx="3">
                  <c:v>7</c:v>
                </c:pt>
                <c:pt idx="4">
                  <c:v>7</c:v>
                </c:pt>
                <c:pt idx="5">
                  <c:v>65</c:v>
                </c:pt>
                <c:pt idx="6">
                  <c:v>47</c:v>
                </c:pt>
                <c:pt idx="7">
                  <c:v>0</c:v>
                </c:pt>
              </c:numCache>
            </c:numRef>
          </c:val>
        </c:ser>
        <c:dLbls>
          <c:numFmt formatCode="#,##0" sourceLinked="0"/>
          <c:txPr>
            <a:bodyPr/>
            <a:lstStyle/>
            <a:p>
              <a:pPr>
                <a:defRPr b="0" i="0" strike="noStrike" sz="1000" u="none">
                  <a:solidFill>
                    <a:srgbClr val="1A1C2E"/>
                  </a:solidFill>
                  <a:latin typeface="Arial"/>
                </a:defRPr>
              </a:pPr>
            </a:p>
          </c:txPr>
          <c:showLegendKey val="0"/>
          <c:showVal val="1"/>
          <c:showCatName val="0"/>
          <c:showSerName val="0"/>
          <c:showPercent val="0"/>
          <c:showBubbleSize val="0"/>
          <c:showLeaderLines val="0"/>
        </c:dLbls>
        <c:gapWidth val="55"/>
        <c:overlap val="0"/>
        <c:axId val="2094734554"/>
        <c:axId val="2094734552"/>
        <c:axId val="2094734556"/>
      </c:barChart>
      <c:catAx>
        <c:axId val="2094734554"/>
        <c:scaling>
          <c:orientation val="minMax"/>
        </c:scaling>
        <c:delete val="0"/>
        <c:axPos val="l"/>
        <c:numFmt formatCode="General" sourceLinked="1"/>
        <c:majorTickMark val="out"/>
        <c:minorTickMark val="none"/>
        <c:tickLblPos val="nextTo"/>
        <c:spPr>
          <a:ln w="12700" cap="flat">
            <a:noFill/>
            <a:prstDash val="solid"/>
            <a:round/>
          </a:ln>
        </c:spPr>
        <c:txPr>
          <a:bodyPr/>
          <a:lstStyle/>
          <a:p>
            <a:pPr>
              <a:defRPr sz="1000" b="0" i="0" u="none" strike="noStrike">
                <a:solidFill>
                  <a:srgbClr val="5E6178"/>
                </a:solidFill>
                <a:latin typeface="Arial"/>
              </a:defRPr>
            </a:pPr>
            <a:endParaRPr lang="en-US"/>
          </a:p>
        </c:txPr>
        <c:crossAx val="2094734552"/>
        <c:crosses val="autoZero"/>
        <c:auto val="1"/>
        <c:lblAlgn val="ctr"/>
        <c:noMultiLvlLbl val="1"/>
        <c:tickLblSkip val="1"/>
      </c:catAx>
      <c:valAx>
        <c:axId val="2094734552"/>
        <c:scaling>
          <c:orientation val="minMax"/>
        </c:scaling>
        <c:delete val="1"/>
        <c:axPos val="b"/>
        <c:numFmt formatCode="General" sourceLinked="0"/>
        <c:majorTickMark val="out"/>
        <c:minorTickMark val="none"/>
        <c:tickLblPos val="low"/>
        <c:spPr>
          <a:ln w="12700" cap="flat">
            <a:solidFill>
              <a:srgbClr val="888888"/>
            </a:solidFill>
            <a:prstDash val="solid"/>
            <a:round/>
          </a:ln>
        </c:spPr>
        <c:txPr>
          <a:bodyPr/>
          <a:lstStyle/>
          <a:p>
            <a:pPr>
              <a:defRPr sz="1200" b="0" i="0" u="none" strike="noStrike">
                <a:solidFill>
                  <a:srgbClr val="000000"/>
                </a:solidFill>
                <a:latin typeface="Arial"/>
              </a:defRPr>
            </a:pPr>
            <a:endParaRPr lang="en-US"/>
          </a:p>
        </c:txPr>
        <c:crossAx val="2094734554"/>
        <c:crosses val="autoZero"/>
        <c:crossBetween val="between"/>
      </c:valAx>
      <c:spPr>
        <a:noFill/>
        <a:ln>
          <a:noFill/>
        </a:ln>
        <a:effectLst/>
      </c:spPr>
    </c:plotArea>
    <c:plotVisOnly val="1"/>
    <c:dispBlanksAs val="span"/>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chart" Target="/ppt/charts/chart17.xml"/><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chart" Target="/ppt/charts/chart18.xml"/><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1C2E"/>
        </a:solidFill>
      </p:bgPr>
    </p:bg>
    <p:spTree>
      <p:nvGrpSpPr>
        <p:cNvPr id="1" name=""/>
        <p:cNvGrpSpPr/>
        <p:nvPr/>
      </p:nvGrpSpPr>
      <p:grpSpPr>
        <a:xfrm>
          <a:off x="0" y="0"/>
          <a:ext cx="0" cy="0"/>
          <a:chOff x="0" y="0"/>
          <a:chExt cx="0" cy="0"/>
        </a:xfrm>
      </p:grpSpPr>
      <p:sp>
        <p:nvSpPr>
          <p:cNvPr id="2" name="Shape 0"/>
          <p:cNvSpPr/>
          <p:nvPr/>
        </p:nvSpPr>
        <p:spPr>
          <a:xfrm>
            <a:off x="548640" y="1417320"/>
            <a:ext cx="822960" cy="64008"/>
          </a:xfrm>
          <a:prstGeom prst="rect">
            <a:avLst/>
          </a:prstGeom>
          <a:solidFill>
            <a:srgbClr val="A9A4FF"/>
          </a:solidFill>
          <a:ln w="12700">
            <a:solidFill>
              <a:srgbClr val="A9A4FF"/>
            </a:solidFill>
            <a:prstDash val="solid"/>
          </a:ln>
        </p:spPr>
      </p:sp>
      <p:sp>
        <p:nvSpPr>
          <p:cNvPr id="3" name="Text 1"/>
          <p:cNvSpPr/>
          <p:nvPr/>
        </p:nvSpPr>
        <p:spPr>
          <a:xfrm>
            <a:off x="548640" y="1600200"/>
            <a:ext cx="8046720" cy="1005840"/>
          </a:xfrm>
          <a:prstGeom prst="rect">
            <a:avLst/>
          </a:prstGeom>
          <a:noFill/>
          <a:ln/>
        </p:spPr>
        <p:txBody>
          <a:bodyPr wrap="square" lIns="0" tIns="0" rIns="0" bIns="0" rtlCol="0" anchor="t">
            <a:normAutofit/>
          </a:bodyPr>
          <a:lstStyle/>
          <a:p>
            <a:pPr indent="0" marL="0">
              <a:buNone/>
            </a:pPr>
            <a:r>
              <a:rPr lang="en-US" sz="3600" b="1" dirty="0">
                <a:solidFill>
                  <a:srgbClr val="F7F6FD"/>
                </a:solidFill>
                <a:latin typeface="Arial" pitchFamily="34" charset="0"/>
                <a:ea typeface="Arial" pitchFamily="34" charset="-122"/>
                <a:cs typeface="Arial" pitchFamily="34" charset="-120"/>
              </a:rPr>
              <a:t>Suhbah</a:t>
            </a:r>
            <a:endParaRPr lang="en-US" sz="3600" dirty="0"/>
          </a:p>
        </p:txBody>
      </p:sp>
      <p:sp>
        <p:nvSpPr>
          <p:cNvPr id="4" name="Text 2"/>
          <p:cNvSpPr/>
          <p:nvPr/>
        </p:nvSpPr>
        <p:spPr>
          <a:xfrm>
            <a:off x="548640" y="2697480"/>
            <a:ext cx="7498080" cy="1280160"/>
          </a:xfrm>
          <a:prstGeom prst="rect">
            <a:avLst/>
          </a:prstGeom>
          <a:noFill/>
          <a:ln/>
        </p:spPr>
        <p:txBody>
          <a:bodyPr wrap="square" lIns="0" tIns="0" rIns="0" bIns="0" rtlCol="0" anchor="t">
            <a:normAutofit/>
          </a:bodyPr>
          <a:lstStyle/>
          <a:p>
            <a:pPr indent="0" marL="0">
              <a:buNone/>
            </a:pPr>
            <a:r>
              <a:rPr lang="en-US" sz="1600" dirty="0">
                <a:solidFill>
                  <a:srgbClr val="C9C8E8"/>
                </a:solidFill>
                <a:latin typeface="Arial" pitchFamily="34" charset="0"/>
                <a:ea typeface="Arial" pitchFamily="34" charset="-122"/>
                <a:cs typeface="Arial" pitchFamily="34" charset="-120"/>
              </a:rPr>
              <a:t>A specialty coffee roastery and cafe in Riyadh that roasts single-origin beans in-house, serves Saudi-inspired seasonal drinks, and gives people a calm place to gather.</a:t>
            </a:r>
            <a:endParaRPr lang="en-US" sz="1600" dirty="0"/>
          </a:p>
        </p:txBody>
      </p:sp>
      <p:sp>
        <p:nvSpPr>
          <p:cNvPr id="5" name="Text 3"/>
          <p:cNvSpPr/>
          <p:nvPr/>
        </p:nvSpPr>
        <p:spPr>
          <a:xfrm>
            <a:off x="548640" y="4389120"/>
            <a:ext cx="8046720" cy="365760"/>
          </a:xfrm>
          <a:prstGeom prst="rect">
            <a:avLst/>
          </a:prstGeom>
          <a:noFill/>
          <a:ln/>
        </p:spPr>
        <p:txBody>
          <a:bodyPr wrap="square" lIns="0" tIns="0" rIns="0" bIns="0" rtlCol="0" anchor="t"/>
          <a:lstStyle/>
          <a:p>
            <a:pPr indent="0" marL="0">
              <a:buNone/>
            </a:pPr>
            <a:r>
              <a:rPr lang="en-US" sz="1100" dirty="0">
                <a:solidFill>
                  <a:srgbClr val="C9C8E8"/>
                </a:solidFill>
                <a:latin typeface="Arial" pitchFamily="34" charset="0"/>
                <a:ea typeface="Arial" pitchFamily="34" charset="-122"/>
                <a:cs typeface="Arial" pitchFamily="34" charset="-120"/>
              </a:rPr>
              <a:t>Prepared 2026-09-26 from 10 of the team's documents. Every line is theirs, labels and all.</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Who it is for</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2</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They seek a reliable spot for 60–90 minute social or focus sessions with consistent high-quality coffee. Current alternatives are established cafes such as Brew92, Camel Step and Elixir Bunn, where they pay SAR 40–65 per visit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Urban Saudis aged 18–35 who already visit specialty cafes in Riyadh at least twice a week for social meet-ups or remote work. The trigger is the need for a calm indoor space that also offers espresso-based drinks made from single-origin…</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Olaya district cafes and Northern Ring Road branches; Diriyah/JAX and Bujairi Terrace weekend gatherings; Al Malqa and Hittin residential-area coffee spots listed in local directories.</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The 18–35-year-olds pay with their own income or allowances. Decisions are made individually or in small friend groups; no corporate procurement or family gatekeepers are involved for daily visits or small tastings.</a:t>
            </a:r>
            <a:endParaRPr lang="en-US" sz="14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"Target Customer". The team marked this complete with limitations.</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The market</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3</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National cafe market size reaches USD 7,190 Mn in 2026 with 8.3% YoY growth and 872 Mn annual transactions at an average ticket of USD 8.25 </a:t>
            </a:r>
            <a:r>
              <a:rPr lang="en-US" sz="1600" b="1" dirty="0">
                <a:solidFill>
                  <a:srgbClr val="0369A1"/>
                </a:solidFill>
                <a:latin typeface="Arial" pitchFamily="34" charset="0"/>
                <a:ea typeface="Arial" pitchFamily="34" charset="-122"/>
                <a:cs typeface="Arial" pitchFamily="34" charset="-120"/>
              </a:rPr>
              <a:t>[Source M1, M2]</a:t>
            </a:r>
            <a:r>
              <a:rPr lang="en-US" sz="1600" dirty="0">
                <a:solidFill>
                  <a:srgbClr val="1A1C2E"/>
                </a:solidFill>
                <a:latin typeface="Arial" pitchFamily="34" charset="0"/>
                <a:ea typeface="Arial" pitchFamily="34" charset="-122"/>
                <a:cs typeface="Arial" pitchFamily="34" charset="-120"/>
              </a:rPr>
              <a:t>.</a:t>
            </a:r>
            <a:endParaRPr lang="en-US" sz="1600" dirty="0"/>
          </a:p>
        </p:txBody>
      </p:sp>
      <p:graphicFrame>
        <p:nvGraphicFramePr>
          <p:cNvPr id="4" name="Table 0"/>
          <p:cNvGraphicFramePr>
            <a:graphicFrameLocks noGrp="1"/>
          </p:cNvGraphicFramePr>
          <p:nvPr>
            <p:extLst>
              <p:ext uri="{D42A27DB-BD31-4B8C-83A1-F6EECF244321}">
                <p14:modId xmlns:p14="http://schemas.microsoft.com/office/powerpoint/2010/main" val="1579011935"/>
              </p:ext>
            </p:extLst>
          </p:nvPr>
        </p:nvGraphicFramePr>
        <p:xfrm>
          <a:off x="548640" y="2164080"/>
          <a:ext cx="8046720" cy="914400"/>
        </p:xfrm>
        <a:graphic>
          <a:graphicData uri="http://schemas.openxmlformats.org/drawingml/2006/table">
            <a:tbl>
              <a:tblPr/>
              <a:tblGrid>
                <a:gridCol w="3611880"/>
                <a:gridCol w="1746504"/>
                <a:gridCol w="932688"/>
                <a:gridCol w="1746504"/>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Figure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Value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Label</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Source or basis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National cafe market 2026</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USD 7,190 Mn</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Forecast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[Source M1, M2]</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Annual cafe transactions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872 Mn</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Forecast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[Source M1, M2]</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Specialty share of coffee value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25–30%</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[Source M5]</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Specialty growth rate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15–20% annually</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Estimate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[Source M5]</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"Market Research". The team marked this complete with limitations.</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Who else is doing this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4</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Quokka and Breehant already sell single-origin beans at SAR 55–60 per 250 g and maintain steady in-cafe traffic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WOODS draws volume through multiple locations and late hours.</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None of the three competitors list Saudi-inspired seasonal drinks or dedicated calm-event spaces. Retail bean pricing sits at SAR 55+, leaving room for a lower entry price or smaller 200 g packs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Decisions this points to: launch with three Saudi-flavoured drinks priced SAR 22–28 </a:t>
            </a:r>
            <a:r>
              <a:rPr lang="en-US" sz="1400" b="1" dirty="0">
                <a:solidFill>
                  <a:srgbClr val="4D7C0F"/>
                </a:solidFill>
                <a:latin typeface="Arial" pitchFamily="34" charset="0"/>
                <a:ea typeface="Arial" pitchFamily="34" charset="-122"/>
                <a:cs typeface="Arial" pitchFamily="34" charset="-120"/>
              </a:rPr>
              <a:t>[Recommendation]</a:t>
            </a:r>
            <a:r>
              <a:rPr lang="en-US" sz="1400" dirty="0">
                <a:solidFill>
                  <a:srgbClr val="1A1C2E"/>
                </a:solidFill>
                <a:latin typeface="Arial" pitchFamily="34" charset="0"/>
                <a:ea typeface="Arial" pitchFamily="34" charset="-122"/>
                <a:cs typeface="Arial" pitchFamily="34" charset="-120"/>
              </a:rPr>
              <a:t>; set 250 g single-origin retail at SAR 48 </a:t>
            </a:r>
            <a:r>
              <a:rPr lang="en-US" sz="1400" b="1" dirty="0">
                <a:solidFill>
                  <a:srgbClr val="4D7C0F"/>
                </a:solidFill>
                <a:latin typeface="Arial" pitchFamily="34" charset="0"/>
                <a:ea typeface="Arial" pitchFamily="34" charset="-122"/>
                <a:cs typeface="Arial" pitchFamily="34" charset="-120"/>
              </a:rPr>
              <a:t>[Recommendation]</a:t>
            </a:r>
            <a:r>
              <a:rPr lang="en-US" sz="1400" dirty="0">
                <a:solidFill>
                  <a:srgbClr val="1A1C2E"/>
                </a:solidFill>
                <a:latin typeface="Arial" pitchFamily="34" charset="0"/>
                <a:ea typeface="Arial" pitchFamily="34" charset="-122"/>
                <a:cs typeface="Arial" pitchFamily="34" charset="-120"/>
              </a:rPr>
              <a:t>; book the first six paid tastings before opening day.</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The status quo is Riyadh residents buying pre-ground supermarket coffee or brewing at home with imported beans. Three active roastery-cafés serve the same single-origin and event segment: Quokka Coffee, Breehant Coffee Roastery and WOODS…</a:t>
            </a:r>
            <a:endParaRPr lang="en-US" sz="14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"Competitor Analysis". The team marked this complete with limitations.</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Why us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5</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Urban Saudis 18–35 currently choose home brewing with supermarket pre-ground beans at SAR 20–40 per 250 g bag </a:t>
            </a:r>
            <a:r>
              <a:rPr lang="en-US" sz="1500" b="1" dirty="0">
                <a:solidFill>
                  <a:srgbClr val="57534E"/>
                </a:solidFill>
                <a:latin typeface="Arial" pitchFamily="34" charset="0"/>
                <a:ea typeface="Arial" pitchFamily="34" charset="-122"/>
                <a:cs typeface="Arial" pitchFamily="34" charset="-120"/>
              </a:rPr>
              <a:t>[Inference]</a:t>
            </a:r>
            <a:r>
              <a:rPr lang="en-US" sz="1500" dirty="0">
                <a:solidFill>
                  <a:srgbClr val="1A1C2E"/>
                </a:solidFill>
                <a:latin typeface="Arial" pitchFamily="34" charset="0"/>
                <a:ea typeface="Arial" pitchFamily="34" charset="-122"/>
                <a:cs typeface="Arial" pitchFamily="34" charset="-120"/>
              </a:rPr>
              <a:t> or visits to Quokka Coffee, Breehant Coffee Roastery or WOODS Specialty Café &amp; Roastery.</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In-house roasting of single-origin beans combined with Saudi-inspired seasonal drinks, a deliberately calm indoor space, and bookable tastings or small events.</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Saudi-inspired drinks address the documented pain of missing local flavour options </a:t>
            </a:r>
            <a:r>
              <a:rPr lang="en-US" sz="1500" b="1" dirty="0">
                <a:solidFill>
                  <a:srgbClr val="6D28D9"/>
                </a:solidFill>
                <a:latin typeface="Arial" pitchFamily="34" charset="0"/>
                <a:ea typeface="Arial" pitchFamily="34" charset="-122"/>
                <a:cs typeface="Arial" pitchFamily="34" charset="-120"/>
              </a:rPr>
              <a:t>[Hypothesis]</a:t>
            </a:r>
            <a:r>
              <a:rPr lang="en-US" sz="1500" dirty="0">
                <a:solidFill>
                  <a:srgbClr val="1A1C2E"/>
                </a:solidFill>
                <a:latin typeface="Arial" pitchFamily="34" charset="0"/>
                <a:ea typeface="Arial" pitchFamily="34" charset="-122"/>
                <a:cs typeface="Arial" pitchFamily="34" charset="-120"/>
              </a:rPr>
              <a:t>. The calm space directly reduces the noise and crowding reported at Brew92, Camel Step and Elixir Bunn.</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Primary segment is urban Saudis aged 18–35 who already visit specialty cafes at least twice weekly for social meet-ups or remote work and specifically seek consistent roast quality plus Saudi flavours.</a:t>
            </a:r>
            <a:endParaRPr lang="en-US" sz="15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"Positioning". The team marked this complete with limitations.</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How it makes money</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6</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Urban Saudis aged 18–35 pay for in-cafe visits that include Saudi-inspired seasonal drinks, single-origin espresso, and guaranteed calm seating. Secondary streams are 250 g retail bean bags and paid tastings or small events, but these stay…</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Primary unit is one customer visit priced at SAR 50 average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Retail bags sell at SAR 100 per 250 g [midpoint of agreed SAR 80–120 range]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Tastings are SAR 120 per person for a 60-minute session </a:t>
            </a:r>
            <a:r>
              <a:rPr lang="en-US" sz="1400" b="1" dirty="0">
                <a:solidFill>
                  <a:srgbClr val="6D28D9"/>
                </a:solidFill>
                <a:latin typeface="Arial" pitchFamily="34" charset="0"/>
                <a:ea typeface="Arial" pitchFamily="34" charset="-122"/>
                <a:cs typeface="Arial" pitchFamily="34" charset="-120"/>
              </a:rPr>
              <a:t>[Hypothesis]</a:t>
            </a:r>
            <a:r>
              <a:rPr lang="en-US" sz="1400" dirty="0">
                <a:solidFill>
                  <a:srgbClr val="1A1C2E"/>
                </a:solidFill>
                <a:latin typeface="Arial" pitchFamily="34" charset="0"/>
                <a:ea typeface="Arial" pitchFamily="34" charset="-122"/>
                <a:cs typeface="Arial" pitchFamily="34" charset="-120"/>
              </a:rPr>
              <a:t>.</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Variable cost per visit totals SAR 19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beans SAR 8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milk SAR 4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disposable cup and lid SAR 2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mada/Tabby fees SAR 3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 packaging for any retail add-on SAR 2 </a:t>
            </a:r>
            <a:r>
              <a:rPr lang="en-US" sz="1400" b="1" dirty="0">
                <a:solidFill>
                  <a:srgbClr val="B45309"/>
                </a:solidFill>
                <a:latin typeface="Arial" pitchFamily="34" charset="0"/>
                <a:ea typeface="Arial" pitchFamily="34" charset="-122"/>
                <a:cs typeface="Arial" pitchFamily="34" charset="-120"/>
              </a:rPr>
              <a:t>[Estimate]</a:t>
            </a:r>
            <a:r>
              <a:rPr lang="en-US" sz="1400" dirty="0">
                <a:solidFill>
                  <a:srgbClr val="1A1C2E"/>
                </a:solidFill>
                <a:latin typeface="Arial" pitchFamily="34" charset="0"/>
                <a:ea typeface="Arial" pitchFamily="34" charset="-122"/>
                <a:cs typeface="Arial" pitchFamily="34" charset="-120"/>
              </a:rPr>
              <a:t>.</a:t>
            </a:r>
            <a:endParaRPr lang="en-US" sz="1400" dirty="0"/>
          </a:p>
          <a:p>
            <a:pPr marL="177800" indent="-177800">
              <a:spcAft>
                <a:spcPts val="600"/>
              </a:spcAft>
              <a:buSzPct val="100000"/>
              <a:buChar char="•"/>
            </a:pPr>
            <a:r>
              <a:rPr lang="en-US" sz="1400" dirty="0">
                <a:solidFill>
                  <a:srgbClr val="1A1C2E"/>
                </a:solidFill>
                <a:latin typeface="Arial" pitchFamily="34" charset="0"/>
                <a:ea typeface="Arial" pitchFamily="34" charset="-122"/>
                <a:cs typeface="Arial" pitchFamily="34" charset="-120"/>
              </a:rPr>
              <a:t>150 daily visits materialise from Olaya and Northern Ring Road footfall </a:t>
            </a:r>
            <a:r>
              <a:rPr lang="en-US" sz="1400" b="1" dirty="0">
                <a:solidFill>
                  <a:srgbClr val="A21CAF"/>
                </a:solidFill>
                <a:latin typeface="Arial" pitchFamily="34" charset="0"/>
                <a:ea typeface="Arial" pitchFamily="34" charset="-122"/>
                <a:cs typeface="Arial" pitchFamily="34" charset="-120"/>
              </a:rPr>
              <a:t>[Assumption]</a:t>
            </a:r>
            <a:r>
              <a:rPr lang="en-US" sz="1400" dirty="0">
                <a:solidFill>
                  <a:srgbClr val="1A1C2E"/>
                </a:solidFill>
                <a:latin typeface="Arial" pitchFamily="34" charset="0"/>
                <a:ea typeface="Arial" pitchFamily="34" charset="-122"/>
                <a:cs typeface="Arial" pitchFamily="34" charset="-120"/>
              </a:rPr>
              <a:t> — test by counting entries for 14 consecutive days; pass if average reaches 140.</a:t>
            </a:r>
            <a:endParaRPr lang="en-US" sz="14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"Business Model". The team marked this complete with limitations.</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Can it actually be done</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7</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The primary segment is urban Saudis aged 18–35 who already visit specialty cafes twice weekly for social or work sessions. They report three pains: inconsistent roast quality, no Saudi-inspired flavours, and noisy seating.</a:t>
            </a:r>
            <a:endParaRPr lang="en-US" sz="160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548640" y="2164080"/>
          <a:ext cx="8046720" cy="914400"/>
        </p:xfrm>
        <a:graphic>
          <a:graphicData uri="http://schemas.openxmlformats.org/drawingml/2006/table">
            <a:tbl>
              <a:tblPr/>
              <a:tblGrid>
                <a:gridCol w="2386584"/>
                <a:gridCol w="2386584"/>
                <a:gridCol w="896112"/>
                <a:gridCol w="2386584"/>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Assumption</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Why it decides the outcome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Status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How to test it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150 daily visitors materialise at the chosen Riyadh site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Sets revenue at SAR 1.92 Mn before add-ons; missing it…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Assumed</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Count footfall at three comparable Olaya cafes for one week</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One 5–10 kg roaster meets 80 kg/week without extra capital</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Determines whether build stays inside the single-site limit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Assumed</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Obtain supplier quote and power/ventilation specs for…</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gridSpan="4">
                  <a:txBody>
                    <a:bodyPr/>
                    <a:lstStyle/>
                    <a:p>
                      <a:pPr indent="0" marL="0">
                        <a:buNone/>
                      </a:pPr>
                      <a:r>
                        <a:rPr lang="en-US" sz="1100" i="1" dirty="0">
                          <a:solidFill>
                            <a:srgbClr val="5E6178"/>
                          </a:solidFill>
                          <a:latin typeface="Arial" pitchFamily="34" charset="0"/>
                          <a:ea typeface="Arial" pitchFamily="34" charset="-122"/>
                          <a:cs typeface="Arial" pitchFamily="34" charset="-120"/>
                        </a:rPr>
                        <a:t>3 more rows in the document</a:t>
                      </a:r>
                      <a:endParaRPr lang="en-US" sz="1100" dirty="0">
                        <a:latin typeface="Arial" charset="0"/>
                        <a:ea typeface="Arial" charset="0"/>
                        <a:cs typeface="Arial" charset="0"/>
                      </a:endParaRPr>
                    </a:p>
                  </a:txBody>
                  <a:tcPr marL="91440" marR="91440" marT="45720" marB="45720">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hMerge="1">
                  <a:tcPr/>
                </a:tc>
                <a:tc hMerge="1">
                  <a:tcPr/>
                </a:tc>
                <a:tc hMerge="1">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"Feasibility Assessment". The team marked this complete with limitations.</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What it costs to start</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8</a:t>
            </a:r>
            <a:endParaRPr lang="en-US" sz="800" dirty="0"/>
          </a:p>
        </p:txBody>
      </p:sp>
      <p:sp>
        <p:nvSpPr>
          <p:cNvPr id="6" name="Shape 4"/>
          <p:cNvSpPr/>
          <p:nvPr/>
        </p:nvSpPr>
        <p:spPr>
          <a:xfrm>
            <a:off x="548640" y="1188720"/>
            <a:ext cx="3931920" cy="822960"/>
          </a:xfrm>
          <a:prstGeom prst="roundRect">
            <a:avLst>
              <a:gd name="adj" fmla="val 8889"/>
            </a:avLst>
          </a:prstGeom>
          <a:solidFill>
            <a:srgbClr val="FDFDFF"/>
          </a:solidFill>
          <a:ln w="12700">
            <a:solidFill>
              <a:srgbClr val="E2E0F4"/>
            </a:solidFill>
            <a:prstDash val="solid"/>
          </a:ln>
        </p:spPr>
      </p:sp>
      <p:sp>
        <p:nvSpPr>
          <p:cNvPr id="7" name="Text 5"/>
          <p:cNvSpPr/>
          <p:nvPr/>
        </p:nvSpPr>
        <p:spPr>
          <a:xfrm>
            <a:off x="713232" y="1261872"/>
            <a:ext cx="3602736" cy="438912"/>
          </a:xfrm>
          <a:prstGeom prst="rect">
            <a:avLst/>
          </a:prstGeom>
          <a:noFill/>
          <a:ln/>
        </p:spPr>
        <p:txBody>
          <a:bodyPr wrap="square" lIns="0" tIns="0" rIns="0" bIns="0" rtlCol="0" anchor="ctr">
            <a:normAutofit/>
          </a:bodyPr>
          <a:lstStyle/>
          <a:p>
            <a:pPr indent="0" marL="0">
              <a:buNone/>
            </a:pPr>
            <a:r>
              <a:rPr lang="en-US" sz="2200" b="1" dirty="0">
                <a:solidFill>
                  <a:srgbClr val="5049D4"/>
                </a:solidFill>
                <a:latin typeface="Arial" pitchFamily="34" charset="0"/>
                <a:ea typeface="Arial" pitchFamily="34" charset="-122"/>
                <a:cs typeface="Arial" pitchFamily="34" charset="-120"/>
              </a:rPr>
              <a:t>240,000 SAR</a:t>
            </a:r>
            <a:endParaRPr lang="en-US" sz="2200" dirty="0"/>
          </a:p>
        </p:txBody>
      </p:sp>
      <p:sp>
        <p:nvSpPr>
          <p:cNvPr id="8" name="Text 6"/>
          <p:cNvSpPr/>
          <p:nvPr/>
        </p:nvSpPr>
        <p:spPr>
          <a:xfrm>
            <a:off x="713232" y="1700784"/>
            <a:ext cx="3602736" cy="237744"/>
          </a:xfrm>
          <a:prstGeom prst="rect">
            <a:avLst/>
          </a:prstGeom>
          <a:noFill/>
          <a:ln/>
        </p:spPr>
        <p:txBody>
          <a:bodyPr wrap="square" lIns="0" tIns="0" rIns="0" bIns="0" rtlCol="0" anchor="ctr"/>
          <a:lstStyle/>
          <a:p>
            <a:pPr indent="0" marL="0">
              <a:buNone/>
            </a:pPr>
            <a:r>
              <a:rPr lang="en-US" sz="1100" dirty="0">
                <a:solidFill>
                  <a:srgbClr val="5E6178"/>
                </a:solidFill>
                <a:latin typeface="Arial" pitchFamily="34" charset="0"/>
                <a:ea typeface="Arial" pitchFamily="34" charset="-122"/>
                <a:cs typeface="Arial" pitchFamily="34" charset="-120"/>
              </a:rPr>
              <a:t>One-time costs</a:t>
            </a:r>
            <a:endParaRPr lang="en-US" sz="1100" dirty="0"/>
          </a:p>
        </p:txBody>
      </p:sp>
      <p:sp>
        <p:nvSpPr>
          <p:cNvPr id="9" name="Shape 7"/>
          <p:cNvSpPr/>
          <p:nvPr/>
        </p:nvSpPr>
        <p:spPr>
          <a:xfrm>
            <a:off x="4663440" y="1188720"/>
            <a:ext cx="3931920" cy="822960"/>
          </a:xfrm>
          <a:prstGeom prst="roundRect">
            <a:avLst>
              <a:gd name="adj" fmla="val 8889"/>
            </a:avLst>
          </a:prstGeom>
          <a:solidFill>
            <a:srgbClr val="FDFDFF"/>
          </a:solidFill>
          <a:ln w="12700">
            <a:solidFill>
              <a:srgbClr val="E2E0F4"/>
            </a:solidFill>
            <a:prstDash val="solid"/>
          </a:ln>
        </p:spPr>
      </p:sp>
      <p:sp>
        <p:nvSpPr>
          <p:cNvPr id="10" name="Text 8"/>
          <p:cNvSpPr/>
          <p:nvPr/>
        </p:nvSpPr>
        <p:spPr>
          <a:xfrm>
            <a:off x="4828032" y="1261872"/>
            <a:ext cx="3602736" cy="438912"/>
          </a:xfrm>
          <a:prstGeom prst="rect">
            <a:avLst/>
          </a:prstGeom>
          <a:noFill/>
          <a:ln/>
        </p:spPr>
        <p:txBody>
          <a:bodyPr wrap="square" lIns="0" tIns="0" rIns="0" bIns="0" rtlCol="0" anchor="ctr">
            <a:normAutofit/>
          </a:bodyPr>
          <a:lstStyle/>
          <a:p>
            <a:pPr indent="0" marL="0">
              <a:buNone/>
            </a:pPr>
            <a:r>
              <a:rPr lang="en-US" sz="2200" b="1" dirty="0">
                <a:solidFill>
                  <a:srgbClr val="5049D4"/>
                </a:solidFill>
                <a:latin typeface="Arial" pitchFamily="34" charset="0"/>
                <a:ea typeface="Arial" pitchFamily="34" charset="-122"/>
                <a:cs typeface="Arial" pitchFamily="34" charset="-120"/>
              </a:rPr>
              <a:t>48,000 SAR</a:t>
            </a:r>
            <a:endParaRPr lang="en-US" sz="2200" dirty="0"/>
          </a:p>
        </p:txBody>
      </p:sp>
      <p:sp>
        <p:nvSpPr>
          <p:cNvPr id="11" name="Text 9"/>
          <p:cNvSpPr/>
          <p:nvPr/>
        </p:nvSpPr>
        <p:spPr>
          <a:xfrm>
            <a:off x="4828032" y="1700784"/>
            <a:ext cx="3602736" cy="237744"/>
          </a:xfrm>
          <a:prstGeom prst="rect">
            <a:avLst/>
          </a:prstGeom>
          <a:noFill/>
          <a:ln/>
        </p:spPr>
        <p:txBody>
          <a:bodyPr wrap="square" lIns="0" tIns="0" rIns="0" bIns="0" rtlCol="0" anchor="ctr"/>
          <a:lstStyle/>
          <a:p>
            <a:pPr indent="0" marL="0">
              <a:buNone/>
            </a:pPr>
            <a:r>
              <a:rPr lang="en-US" sz="1100" dirty="0">
                <a:solidFill>
                  <a:srgbClr val="5E6178"/>
                </a:solidFill>
                <a:latin typeface="Arial" pitchFamily="34" charset="0"/>
                <a:ea typeface="Arial" pitchFamily="34" charset="-122"/>
                <a:cs typeface="Arial" pitchFamily="34" charset="-120"/>
              </a:rPr>
              <a:t>Monthly costs</a:t>
            </a:r>
            <a:endParaRPr lang="en-US" sz="1100" dirty="0"/>
          </a:p>
        </p:txBody>
      </p:sp>
      <p:graphicFrame>
        <p:nvGraphicFramePr>
          <p:cNvPr id="12" name="Chart 0" descr=""/>
          <p:cNvGraphicFramePr/>
          <p:nvPr/>
        </p:nvGraphicFramePr>
        <p:xfrm>
          <a:off x="4663440" y="2240280"/>
          <a:ext cx="3931920" cy="1965960"/>
        </p:xfrm>
        <a:graphic xmlns:a="http://schemas.openxmlformats.org/drawingml/2006/main">
          <a:graphicData uri="http://schemas.openxmlformats.org/drawingml/2006/chart">
            <c:chart xmlns:c="http://schemas.openxmlformats.org/drawingml/2006/chart" r:id="rId1"/>
          </a:graphicData>
        </a:graphic>
      </p:graphicFrame>
      <p:sp>
        <p:nvSpPr>
          <p:cNvPr id="13" name="Text 10"/>
          <p:cNvSpPr/>
          <p:nvPr/>
        </p:nvSpPr>
        <p:spPr>
          <a:xfrm>
            <a:off x="548640" y="2240280"/>
            <a:ext cx="3931920" cy="196596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This budget covers setup and monthly running costs for the single Riyadh cafe described in the Product Plan and Business Model. Currency is SAR. City is Riyadh. Month is September 2026.</a:t>
            </a:r>
            <a:endParaRPr lang="en-US" sz="1600" dirty="0"/>
          </a:p>
        </p:txBody>
      </p:sp>
      <p:sp>
        <p:nvSpPr>
          <p:cNvPr id="14" name="Text 11"/>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"Startup Budget". The team marked this complete.</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The numbers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9</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All prices exclude VAT; confirm with ZATCA whether registration threshold applies before launch </a:t>
            </a:r>
            <a:r>
              <a:rPr lang="en-US" sz="1600" b="1" dirty="0">
                <a:solidFill>
                  <a:srgbClr val="4D7C0F"/>
                </a:solidFill>
                <a:latin typeface="Arial" pitchFamily="34" charset="0"/>
                <a:ea typeface="Arial" pitchFamily="34" charset="-122"/>
                <a:cs typeface="Arial" pitchFamily="34" charset="-120"/>
              </a:rPr>
              <a:t>[Recommendation]</a:t>
            </a:r>
            <a:r>
              <a:rPr lang="en-US" sz="1600" dirty="0">
                <a:solidFill>
                  <a:srgbClr val="1A1C2E"/>
                </a:solidFill>
                <a:latin typeface="Arial" pitchFamily="34" charset="0"/>
                <a:ea typeface="Arial" pitchFamily="34" charset="-122"/>
                <a:cs typeface="Arial" pitchFamily="34" charset="-120"/>
              </a:rPr>
              <a:t>. No online or wholesale sales.</a:t>
            </a:r>
            <a:endParaRPr lang="en-US" sz="16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910080"/>
          <a:ext cx="8046720" cy="914400"/>
        </p:xfrm>
        <a:graphic>
          <a:graphicData uri="http://schemas.openxmlformats.org/drawingml/2006/table">
            <a:tbl>
              <a:tblPr/>
              <a:tblGrid>
                <a:gridCol w="1883664"/>
                <a:gridCol w="822960"/>
                <a:gridCol w="3008376"/>
                <a:gridCol w="2331720"/>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Input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Value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Label</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Basis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Average revenue per visit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SAR 50</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Primary unit price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Business Model [Source FOUNDER]</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Variable cost per visit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SAR 19</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Beans, milk, cup, fees, packaging</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Business Model [Source FOUNDER]</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Monthly fixed costs</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SAR 38 000</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Rent, baristas, utilities, insurance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Business Model [Source FOUNDER]</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gridSpan="4">
                  <a:txBody>
                    <a:bodyPr/>
                    <a:lstStyle/>
                    <a:p>
                      <a:pPr indent="0" marL="0">
                        <a:buNone/>
                      </a:pPr>
                      <a:r>
                        <a:rPr lang="en-US" sz="1100" i="1" dirty="0">
                          <a:solidFill>
                            <a:srgbClr val="5E6178"/>
                          </a:solidFill>
                          <a:latin typeface="Arial" pitchFamily="34" charset="0"/>
                          <a:ea typeface="Arial" pitchFamily="34" charset="-122"/>
                          <a:cs typeface="Arial" pitchFamily="34" charset="-120"/>
                        </a:rPr>
                        <a:t>4 more rows in the document</a:t>
                      </a:r>
                      <a:endParaRPr lang="en-US" sz="1100" dirty="0">
                        <a:latin typeface="Arial" charset="0"/>
                        <a:ea typeface="Arial" charset="0"/>
                        <a:cs typeface="Arial" charset="0"/>
                      </a:endParaRPr>
                    </a:p>
                  </a:txBody>
                  <a:tcPr marL="91440" marR="91440" marT="45720" marB="45720">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hMerge="1">
                  <a:tcPr/>
                </a:tc>
                <a:tc hMerge="1">
                  <a:tcPr/>
                </a:tc>
                <a:tc hMerge="1">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"Financial Model (estimates)". The team marked this complete with limitations.</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Getting the first customers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10</a:t>
            </a:r>
            <a:endParaRPr lang="en-US" sz="800" dirty="0"/>
          </a:p>
        </p:txBody>
      </p:sp>
      <p:sp>
        <p:nvSpPr>
          <p:cNvPr id="6" name="Text 4"/>
          <p:cNvSpPr/>
          <p:nvPr/>
        </p:nvSpPr>
        <p:spPr>
          <a:xfrm>
            <a:off x="548640" y="1188720"/>
            <a:ext cx="8046720" cy="109728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Acquire the first 4,500 visits in 90 days and reach 140 daily visitors by month 6. Run three small channel tests with a combined SAR 12,000 </a:t>
            </a:r>
            <a:r>
              <a:rPr lang="en-US" sz="1600" b="1" dirty="0">
                <a:solidFill>
                  <a:srgbClr val="B45309"/>
                </a:solidFill>
                <a:latin typeface="Arial" pitchFamily="34" charset="0"/>
                <a:ea typeface="Arial" pitchFamily="34" charset="-122"/>
                <a:cs typeface="Arial" pitchFamily="34" charset="-120"/>
              </a:rPr>
              <a:t>[Estimate]</a:t>
            </a:r>
            <a:r>
              <a:rPr lang="en-US" sz="1600" dirty="0">
                <a:solidFill>
                  <a:srgbClr val="1A1C2E"/>
                </a:solidFill>
                <a:latin typeface="Arial" pitchFamily="34" charset="0"/>
                <a:ea typeface="Arial" pitchFamily="34" charset="-122"/>
                <a:cs typeface="Arial" pitchFamily="34" charset="-120"/>
              </a:rPr>
              <a:t> budget across the first 30 days.</a:t>
            </a:r>
            <a:endParaRPr lang="en-US" sz="16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2164080"/>
          <a:ext cx="8046720" cy="914400"/>
        </p:xfrm>
        <a:graphic>
          <a:graphicData uri="http://schemas.openxmlformats.org/drawingml/2006/table">
            <a:tbl>
              <a:tblPr/>
              <a:tblGrid>
                <a:gridCol w="1481328"/>
                <a:gridCol w="6565392"/>
              </a:tblGrid>
              <a:tr h="0">
                <a:tc>
                  <a:txBody>
                    <a:bodyPr/>
                    <a:lstStyle/>
                    <a:p>
                      <a:pPr indent="0" marL="0">
                        <a:buNone/>
                      </a:pPr>
                      <a:r>
                        <a:rPr lang="en-US" sz="1200" b="1" dirty="0">
                          <a:solidFill>
                            <a:srgbClr val="1A1C2E"/>
                          </a:solidFill>
                          <a:latin typeface="Arial" pitchFamily="34" charset="0"/>
                          <a:ea typeface="Arial" pitchFamily="34" charset="-122"/>
                          <a:cs typeface="Arial" pitchFamily="34" charset="-120"/>
                        </a:rPr>
                        <a:t>Channel</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c>
                  <a:txBody>
                    <a:bodyPr/>
                    <a:lstStyle/>
                    <a:p>
                      <a:pPr indent="0" marL="0">
                        <a:buNone/>
                      </a:pPr>
                      <a:r>
                        <a:rPr lang="en-US" sz="1200" b="1" dirty="0">
                          <a:solidFill>
                            <a:srgbClr val="1A1C2E"/>
                          </a:solidFill>
                          <a:latin typeface="Arial" pitchFamily="34" charset="0"/>
                          <a:ea typeface="Arial" pitchFamily="34" charset="-122"/>
                          <a:cs typeface="Arial" pitchFamily="34" charset="-120"/>
                        </a:rPr>
                        <a:t>Fit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ECEBF8"/>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Snapchat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High daily use among 18–35 Riyadh users; visual format…</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Instagram</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Visual menu and space shots reach the same audience already…</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X</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Local discussion threads and Riyadh hashtags surface…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TikTok</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Short video reach possible but lower conversion to seated…</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a:txBody>
                    <a:bodyPr/>
                    <a:lstStyle/>
                    <a:p>
                      <a:pPr indent="0" marL="0">
                        <a:buNone/>
                      </a:pPr>
                      <a:r>
                        <a:rPr lang="en-US" sz="1200" dirty="0">
                          <a:solidFill>
                            <a:srgbClr val="3F4258"/>
                          </a:solidFill>
                          <a:latin typeface="Arial" pitchFamily="34" charset="0"/>
                          <a:ea typeface="Arial" pitchFamily="34" charset="-122"/>
                          <a:cs typeface="Arial" pitchFamily="34" charset="-120"/>
                        </a:rPr>
                        <a:t>YouTube</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a:txBody>
                    <a:bodyPr/>
                    <a:lstStyle/>
                    <a:p>
                      <a:pPr indent="0" marL="0">
                        <a:buNone/>
                      </a:pPr>
                      <a:r>
                        <a:rPr lang="en-US" sz="1200" dirty="0">
                          <a:solidFill>
                            <a:srgbClr val="3F4258"/>
                          </a:solidFill>
                          <a:latin typeface="Arial" pitchFamily="34" charset="0"/>
                          <a:ea typeface="Arial" pitchFamily="34" charset="-122"/>
                          <a:cs typeface="Arial" pitchFamily="34" charset="-120"/>
                        </a:rPr>
                        <a:t>Long-form tasting videos; slower for first-30-day…</a:t>
                      </a:r>
                      <a:endParaRPr lang="en-US" sz="1200" dirty="0">
                        <a:latin typeface="Arial" charset="0"/>
                        <a:ea typeface="Arial" charset="0"/>
                        <a:cs typeface="Arial" charset="0"/>
                      </a:endParaRPr>
                    </a:p>
                  </a:txBody>
                  <a:tcPr marL="91440" marR="91440" marT="45720" marB="45720" anchor="ctr">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r>
              <a:tr h="0">
                <a:tc gridSpan="2">
                  <a:txBody>
                    <a:bodyPr/>
                    <a:lstStyle/>
                    <a:p>
                      <a:pPr indent="0" marL="0">
                        <a:buNone/>
                      </a:pPr>
                      <a:r>
                        <a:rPr lang="en-US" sz="1100" i="1" dirty="0">
                          <a:solidFill>
                            <a:srgbClr val="5E6178"/>
                          </a:solidFill>
                          <a:latin typeface="Arial" pitchFamily="34" charset="0"/>
                          <a:ea typeface="Arial" pitchFamily="34" charset="-122"/>
                          <a:cs typeface="Arial" pitchFamily="34" charset="-120"/>
                        </a:rPr>
                        <a:t>4 more rows in the document</a:t>
                      </a:r>
                      <a:endParaRPr lang="en-US" sz="1100" dirty="0">
                        <a:latin typeface="Arial" charset="0"/>
                        <a:ea typeface="Arial" charset="0"/>
                        <a:cs typeface="Arial" charset="0"/>
                      </a:endParaRPr>
                    </a:p>
                  </a:txBody>
                  <a:tcPr marL="91440" marR="91440" marT="45720" marB="45720">
                    <a:lnL w="12700" cap="flat" cmpd="sng" algn="ctr">
                      <a:solidFill>
                        <a:srgbClr val="E2E0F4"/>
                      </a:solidFill>
                      <a:prstDash val="solid"/>
                      <a:round/>
                      <a:headEnd type="none" w="med" len="med"/>
                      <a:tailEnd type="none" w="med" len="med"/>
                    </a:lnL>
                    <a:lnR w="12700" cap="flat" cmpd="sng" algn="ctr">
                      <a:solidFill>
                        <a:srgbClr val="E2E0F4"/>
                      </a:solidFill>
                      <a:prstDash val="solid"/>
                      <a:round/>
                      <a:headEnd type="none" w="med" len="med"/>
                      <a:tailEnd type="none" w="med" len="med"/>
                    </a:lnR>
                    <a:lnT w="12700" cap="flat" cmpd="sng" algn="ctr">
                      <a:solidFill>
                        <a:srgbClr val="E2E0F4"/>
                      </a:solidFill>
                      <a:prstDash val="solid"/>
                      <a:round/>
                      <a:headEnd type="none" w="med" len="med"/>
                      <a:tailEnd type="none" w="med" len="med"/>
                    </a:lnT>
                    <a:lnB w="12700" cap="flat" cmpd="sng" algn="ctr">
                      <a:solidFill>
                        <a:srgbClr val="E2E0F4"/>
                      </a:solidFill>
                      <a:prstDash val="solid"/>
                      <a:round/>
                      <a:headEnd type="none" w="med" len="med"/>
                      <a:tailEnd type="none" w="med" len="med"/>
                    </a:lnB>
                    <a:solidFill>
                      <a:srgbClr val="FDFDFF"/>
                    </a:solidFill>
                  </a:tcPr>
                </a:tc>
                <a:tc hMerge="1">
                  <a:tcPr/>
                </a:tc>
              </a:tr>
            </a:tbl>
          </a:graphicData>
        </a:graphic>
      </p:graphicFrame>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"Marketing Plan". The team marked this complete with limitations.</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The first 30 days</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11</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Register the commercial registration with the Ministry of Commerce </a:t>
            </a:r>
            <a:r>
              <a:rPr lang="en-US" sz="1600" b="1" dirty="0">
                <a:solidFill>
                  <a:srgbClr val="4D7C0F"/>
                </a:solidFill>
                <a:latin typeface="Arial" pitchFamily="34" charset="0"/>
                <a:ea typeface="Arial" pitchFamily="34" charset="-122"/>
                <a:cs typeface="Arial" pitchFamily="34" charset="-120"/>
              </a:rPr>
              <a:t>[Recommendation]</a:t>
            </a:r>
            <a:r>
              <a:rPr lang="en-US" sz="1600" dirty="0">
                <a:solidFill>
                  <a:srgbClr val="1A1C2E"/>
                </a:solidFill>
                <a:latin typeface="Arial" pitchFamily="34" charset="0"/>
                <a:ea typeface="Arial" pitchFamily="34" charset="-122"/>
                <a:cs typeface="Arial" pitchFamily="34" charset="-120"/>
              </a:rPr>
              <a:t>.</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Obtain the Balady municipal licence and civil defence approval for the Riyadh premises </a:t>
            </a:r>
            <a:r>
              <a:rPr lang="en-US" sz="1600" b="1" dirty="0">
                <a:solidFill>
                  <a:srgbClr val="4D7C0F"/>
                </a:solidFill>
                <a:latin typeface="Arial" pitchFamily="34" charset="0"/>
                <a:ea typeface="Arial" pitchFamily="34" charset="-122"/>
                <a:cs typeface="Arial" pitchFamily="34" charset="-120"/>
              </a:rPr>
              <a:t>[Recommendation]</a:t>
            </a:r>
            <a:r>
              <a:rPr lang="en-US" sz="1600" dirty="0">
                <a:solidFill>
                  <a:srgbClr val="1A1C2E"/>
                </a:solidFill>
                <a:latin typeface="Arial" pitchFamily="34" charset="0"/>
                <a:ea typeface="Arial" pitchFamily="34" charset="-122"/>
                <a:cs typeface="Arial" pitchFamily="34" charset="-120"/>
              </a:rPr>
              <a:t>.</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Confirm with ZATCA whether VAT registration and e-invoicing are required before first sales </a:t>
            </a:r>
            <a:r>
              <a:rPr lang="en-US" sz="1600" b="1" dirty="0">
                <a:solidFill>
                  <a:srgbClr val="4D7C0F"/>
                </a:solidFill>
                <a:latin typeface="Arial" pitchFamily="34" charset="0"/>
                <a:ea typeface="Arial" pitchFamily="34" charset="-122"/>
                <a:cs typeface="Arial" pitchFamily="34" charset="-120"/>
              </a:rPr>
              <a:t>[Recommendation]</a:t>
            </a:r>
            <a:r>
              <a:rPr lang="en-US" sz="1600" dirty="0">
                <a:solidFill>
                  <a:srgbClr val="1A1C2E"/>
                </a:solidFill>
                <a:latin typeface="Arial" pitchFamily="34" charset="0"/>
                <a:ea typeface="Arial" pitchFamily="34" charset="-122"/>
                <a:cs typeface="Arial" pitchFamily="34" charset="-120"/>
              </a:rPr>
              <a:t>.</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Open a business bank account and set up a SAMA-licensed payment gateway with hosted fields only </a:t>
            </a:r>
            <a:r>
              <a:rPr lang="en-US" sz="1600" b="1" dirty="0">
                <a:solidFill>
                  <a:srgbClr val="4D7C0F"/>
                </a:solidFill>
                <a:latin typeface="Arial" pitchFamily="34" charset="0"/>
                <a:ea typeface="Arial" pitchFamily="34" charset="-122"/>
                <a:cs typeface="Arial" pitchFamily="34" charset="-120"/>
              </a:rPr>
              <a:t>[Recommendation]</a:t>
            </a:r>
            <a:r>
              <a:rPr lang="en-US" sz="1600" dirty="0">
                <a:solidFill>
                  <a:srgbClr val="1A1C2E"/>
                </a:solidFill>
                <a:latin typeface="Arial" pitchFamily="34" charset="0"/>
                <a:ea typeface="Arial" pitchFamily="34" charset="-122"/>
                <a:cs typeface="Arial" pitchFamily="34" charset="-120"/>
              </a:rPr>
              <a:t>.</a:t>
            </a:r>
            <a:endParaRPr lang="en-US" sz="16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From "Launch Summary". The team marked this complete with limitations.</a:t>
            </a:r>
            <a:endParaRPr lang="en-US" sz="9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How sure these numbers are</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12</a:t>
            </a:r>
            <a:endParaRPr lang="en-US" sz="800" dirty="0"/>
          </a:p>
        </p:txBody>
      </p:sp>
      <p:graphicFrame>
        <p:nvGraphicFramePr>
          <p:cNvPr id="6" name="Chart 0" descr=""/>
          <p:cNvGraphicFramePr/>
          <p:nvPr/>
        </p:nvGraphicFramePr>
        <p:xfrm>
          <a:off x="4663440" y="1188720"/>
          <a:ext cx="3931920" cy="3017520"/>
        </p:xfrm>
        <a:graphic xmlns:a="http://schemas.openxmlformats.org/drawingml/2006/main">
          <a:graphicData uri="http://schemas.openxmlformats.org/drawingml/2006/chart">
            <c:chart xmlns:c="http://schemas.openxmlformats.org/drawingml/2006/chart" r:id="rId1"/>
          </a:graphicData>
        </a:graphic>
      </p:graphicFrame>
      <p:sp>
        <p:nvSpPr>
          <p:cNvPr id="7" name="Text 4"/>
          <p:cNvSpPr/>
          <p:nvPr/>
        </p:nvSpPr>
        <p:spPr>
          <a:xfrm>
            <a:off x="548640" y="1188720"/>
            <a:ext cx="3931920" cy="301752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145 labelled claims across 10 documents.</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0 verified from an official source, 47 reported by a named source.</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65 estimates and 7 assumptions.</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5 marked unknown: nobody has established them yet.</a:t>
            </a:r>
            <a:endParaRPr lang="en-US" sz="1600" dirty="0"/>
          </a:p>
        </p:txBody>
      </p:sp>
      <p:sp>
        <p:nvSpPr>
          <p:cNvPr id="8"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Counted from the labels the team wrote in each document. Verified needs an official source.</a:t>
            </a:r>
            <a:endParaRPr lang="en-US" sz="9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What we do not know yet</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13</a:t>
            </a:r>
            <a:endParaRPr lang="en-US" sz="800" dirty="0"/>
          </a:p>
        </p:txBody>
      </p:sp>
      <p:sp>
        <p:nvSpPr>
          <p:cNvPr id="6" name="Text 4"/>
          <p:cNvSpPr/>
          <p:nvPr/>
        </p:nvSpPr>
        <p:spPr>
          <a:xfrm>
            <a:off x="548640" y="1188720"/>
            <a:ext cx="8046720" cy="3017520"/>
          </a:xfrm>
          <a:prstGeom prst="rect">
            <a:avLst/>
          </a:prstGeom>
          <a:noFill/>
          <a:ln/>
        </p:spPr>
        <p:txBody>
          <a:bodyPr wrap="square" lIns="0" tIns="0" rIns="0" bIns="0" rtlCol="0" anchor="t"/>
          <a:lstStyle/>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2 figures had no evidence label from the specialist and were marked </a:t>
            </a:r>
            <a:r>
              <a:rPr lang="en-US" sz="1500" b="1" dirty="0">
                <a:solidFill>
                  <a:srgbClr val="B45309"/>
                </a:solidFill>
                <a:latin typeface="Arial" pitchFamily="34" charset="0"/>
                <a:ea typeface="Arial" pitchFamily="34" charset="-122"/>
                <a:cs typeface="Arial" pitchFamily="34" charset="-120"/>
              </a:rPr>
              <a:t>[Estimate]</a:t>
            </a:r>
            <a:r>
              <a:rPr lang="en-US" sz="1500" dirty="0">
                <a:solidFill>
                  <a:srgbClr val="1A1C2E"/>
                </a:solidFill>
                <a:latin typeface="Arial" pitchFamily="34" charset="0"/>
                <a:ea typeface="Arial" pitchFamily="34" charset="-122"/>
                <a:cs typeface="Arial" pitchFamily="34" charset="-120"/>
              </a:rPr>
              <a:t>: no retrieved source supports them.</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Erik's note: The primary customer segment is clearly defined and matches the team objectives, but the founder must still execute the suggested local tests to validate willingness to pay.</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Axel's note: Axel approves the Market Research deliverable as methodologically sound and properly sourced, noting that local Riyadh data remains a gap that subsequent research must resolve.</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Freja's note: This positioning cleanly targets urban specialty-coffee drinkers with a differentiated local-flavour and calm-space offering, though retail pricing assumptions and event revenue integration should be verified during early…</a:t>
            </a:r>
            <a:endParaRPr lang="en-US" sz="1500" dirty="0"/>
          </a:p>
        </p:txBody>
      </p:sp>
      <p:sp>
        <p:nvSpPr>
          <p:cNvPr id="7" name="Text 5"/>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13 of 21 documents are not marked complete: Competitor Analysis, Target Customer, Market Research, Positioning, Feasibility Assessment, Product Plan, Brand Strategy, Business Model, UX Design, Financial Model (estimates), Marketing Plan, Sales Funnel, Launch Summary.</a:t>
            </a:r>
            <a:endParaRPr lang="en-US" sz="9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6FD"/>
        </a:solidFill>
      </p:bgPr>
    </p:bg>
    <p:spTree>
      <p:nvGrpSpPr>
        <p:cNvPr id="1" name=""/>
        <p:cNvGrpSpPr/>
        <p:nvPr/>
      </p:nvGrpSpPr>
      <p:grpSpPr>
        <a:xfrm>
          <a:off x="0" y="0"/>
          <a:ext cx="0" cy="0"/>
          <a:chOff x="0" y="0"/>
          <a:chExt cx="0" cy="0"/>
        </a:xfrm>
      </p:grpSpPr>
      <p:sp>
        <p:nvSpPr>
          <p:cNvPr id="2" name="Text 0"/>
          <p:cNvSpPr/>
          <p:nvPr/>
        </p:nvSpPr>
        <p:spPr>
          <a:xfrm>
            <a:off x="548640" y="274320"/>
            <a:ext cx="8046720" cy="594360"/>
          </a:xfrm>
          <a:prstGeom prst="rect">
            <a:avLst/>
          </a:prstGeom>
          <a:noFill/>
          <a:ln/>
        </p:spPr>
        <p:txBody>
          <a:bodyPr wrap="square" lIns="0" tIns="0" rIns="0" bIns="0" rtlCol="0" anchor="b">
            <a:normAutofit/>
          </a:bodyPr>
          <a:lstStyle/>
          <a:p>
            <a:pPr indent="0" marL="0">
              <a:buNone/>
            </a:pPr>
            <a:r>
              <a:rPr lang="en-US" sz="2400" b="1" dirty="0">
                <a:solidFill>
                  <a:srgbClr val="1A1C2E"/>
                </a:solidFill>
                <a:latin typeface="Arial" pitchFamily="34" charset="0"/>
                <a:ea typeface="Arial" pitchFamily="34" charset="-122"/>
                <a:cs typeface="Arial" pitchFamily="34" charset="-120"/>
              </a:rPr>
              <a:t>Where the facts came from</a:t>
            </a:r>
            <a:endParaRPr lang="en-US" sz="2400" dirty="0"/>
          </a:p>
        </p:txBody>
      </p:sp>
      <p:sp>
        <p:nvSpPr>
          <p:cNvPr id="3" name="Shape 1"/>
          <p:cNvSpPr/>
          <p:nvPr/>
        </p:nvSpPr>
        <p:spPr>
          <a:xfrm>
            <a:off x="548640" y="932688"/>
            <a:ext cx="548640" cy="45720"/>
          </a:xfrm>
          <a:prstGeom prst="rect">
            <a:avLst/>
          </a:prstGeom>
          <a:solidFill>
            <a:srgbClr val="5049D4"/>
          </a:solidFill>
          <a:ln w="12700">
            <a:solidFill>
              <a:srgbClr val="5049D4"/>
            </a:solidFill>
            <a:prstDash val="solid"/>
          </a:ln>
        </p:spPr>
      </p:sp>
      <p:sp>
        <p:nvSpPr>
          <p:cNvPr id="4" name="Text 2"/>
          <p:cNvSpPr/>
          <p:nvPr/>
        </p:nvSpPr>
        <p:spPr>
          <a:xfrm>
            <a:off x="548640" y="4754880"/>
            <a:ext cx="6858000" cy="256032"/>
          </a:xfrm>
          <a:prstGeom prst="rect">
            <a:avLst/>
          </a:prstGeom>
          <a:noFill/>
          <a:ln/>
        </p:spPr>
        <p:txBody>
          <a:bodyPr wrap="square" lIns="0" tIns="0" rIns="0" bIns="0" rtlCol="0" anchor="ctr"/>
          <a:lstStyle/>
          <a:p>
            <a:pPr indent="0" marL="0">
              <a:buNone/>
            </a:pPr>
            <a:r>
              <a:rPr lang="en-US" sz="800" dirty="0">
                <a:solidFill>
                  <a:srgbClr val="5E6178"/>
                </a:solidFill>
                <a:latin typeface="Arial" pitchFamily="34" charset="0"/>
                <a:ea typeface="Arial" pitchFamily="34" charset="-122"/>
                <a:cs typeface="Arial" pitchFamily="34" charset="-120"/>
              </a:rPr>
              <a:t>Suhbah</a:t>
            </a:r>
            <a:endParaRPr lang="en-US" sz="800" dirty="0"/>
          </a:p>
        </p:txBody>
      </p:sp>
      <p:sp>
        <p:nvSpPr>
          <p:cNvPr id="5" name="Text 3"/>
          <p:cNvSpPr/>
          <p:nvPr/>
        </p:nvSpPr>
        <p:spPr>
          <a:xfrm>
            <a:off x="8138160" y="4754880"/>
            <a:ext cx="457200" cy="256032"/>
          </a:xfrm>
          <a:prstGeom prst="rect">
            <a:avLst/>
          </a:prstGeom>
          <a:noFill/>
          <a:ln/>
        </p:spPr>
        <p:txBody>
          <a:bodyPr wrap="square" lIns="0" tIns="0" rIns="0" bIns="0" rtlCol="0" anchor="ctr"/>
          <a:lstStyle/>
          <a:p>
            <a:pPr algn="r" indent="0" marL="0">
              <a:buNone/>
            </a:pPr>
            <a:r>
              <a:rPr lang="en-US" sz="800" dirty="0">
                <a:solidFill>
                  <a:srgbClr val="5E6178"/>
                </a:solidFill>
                <a:latin typeface="Arial" pitchFamily="34" charset="0"/>
                <a:ea typeface="Arial" pitchFamily="34" charset="-122"/>
                <a:cs typeface="Arial" pitchFamily="34" charset="-120"/>
              </a:rPr>
              <a:t>14</a:t>
            </a:r>
            <a:endParaRPr lang="en-US" sz="800" dirty="0"/>
          </a:p>
        </p:txBody>
      </p:sp>
      <p:sp>
        <p:nvSpPr>
          <p:cNvPr id="6" name="Text 4"/>
          <p:cNvSpPr/>
          <p:nvPr/>
        </p:nvSpPr>
        <p:spPr>
          <a:xfrm>
            <a:off x="548640" y="1188720"/>
            <a:ext cx="3931920" cy="3017520"/>
          </a:xfrm>
          <a:prstGeom prst="rect">
            <a:avLst/>
          </a:prstGeom>
          <a:noFill/>
          <a:ln/>
        </p:spPr>
        <p:txBody>
          <a:bodyPr wrap="square" lIns="0" tIns="0" rIns="0" bIns="0" rtlCol="0" anchor="t"/>
          <a:lstStyle/>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houseofsaud.com: Best Cafes in Riyadh: Third Wave Coffee and Instagrammable Spots</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explore-saudi.com: The Best Specialty Coffee Roasters in Riyadh: 2026 Edition</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daymarkcoffeeguide.com: Best Coffee Shops in Riyadh 2026 | 60+ Local Favorites</a:t>
            </a:r>
            <a:endParaRPr lang="en-US" sz="1500" dirty="0"/>
          </a:p>
          <a:p>
            <a:pPr marL="177800" indent="-177800">
              <a:spcAft>
                <a:spcPts val="600"/>
              </a:spcAft>
              <a:buSzPct val="100000"/>
              <a:buChar char="•"/>
            </a:pPr>
            <a:r>
              <a:rPr lang="en-US" sz="1500" dirty="0">
                <a:solidFill>
                  <a:srgbClr val="1A1C2E"/>
                </a:solidFill>
                <a:latin typeface="Arial" pitchFamily="34" charset="0"/>
                <a:ea typeface="Arial" pitchFamily="34" charset="-122"/>
                <a:cs typeface="Arial" pitchFamily="34" charset="-120"/>
              </a:rPr>
              <a:t>tratoli.com: Cafes And Coffee Shops In Saudi Arabia</a:t>
            </a:r>
            <a:endParaRPr lang="en-US" sz="1500" dirty="0"/>
          </a:p>
        </p:txBody>
      </p:sp>
      <p:sp>
        <p:nvSpPr>
          <p:cNvPr id="7" name="Text 5"/>
          <p:cNvSpPr/>
          <p:nvPr/>
        </p:nvSpPr>
        <p:spPr>
          <a:xfrm>
            <a:off x="4663440" y="1188720"/>
            <a:ext cx="3931920" cy="3017520"/>
          </a:xfrm>
          <a:prstGeom prst="rect">
            <a:avLst/>
          </a:prstGeom>
          <a:noFill/>
          <a:ln/>
        </p:spPr>
        <p:txBody>
          <a:bodyPr wrap="square" lIns="0" tIns="0" rIns="0" bIns="0" rtlCol="0" anchor="t"/>
          <a:lstStyle/>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quokka.cafe: Quokka Coffee</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sandytimes.ae: Best Cafes in Riyadh 2025 for Coffee Lovers</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jackybins4coffee.com: Sulalat Coffee - JACKY Bins Case Study</a:t>
            </a:r>
            <a:endParaRPr lang="en-US" sz="1600" dirty="0"/>
          </a:p>
          <a:p>
            <a:pPr marL="177800" indent="-177800">
              <a:spcAft>
                <a:spcPts val="600"/>
              </a:spcAft>
              <a:buSzPct val="100000"/>
              <a:buChar char="•"/>
            </a:pPr>
            <a:r>
              <a:rPr lang="en-US" sz="1600" dirty="0">
                <a:solidFill>
                  <a:srgbClr val="1A1C2E"/>
                </a:solidFill>
                <a:latin typeface="Arial" pitchFamily="34" charset="0"/>
                <a:ea typeface="Arial" pitchFamily="34" charset="-122"/>
                <a:cs typeface="Arial" pitchFamily="34" charset="-120"/>
              </a:rPr>
              <a:t>localspecialtycoffee.com: Breehant Coffee Roastery - Riyadh (2026 Review)</a:t>
            </a:r>
            <a:endParaRPr lang="en-US" sz="1600" dirty="0"/>
          </a:p>
        </p:txBody>
      </p:sp>
      <p:sp>
        <p:nvSpPr>
          <p:cNvPr id="8" name="Text 6"/>
          <p:cNvSpPr/>
          <p:nvPr/>
        </p:nvSpPr>
        <p:spPr>
          <a:xfrm>
            <a:off x="548640" y="4279392"/>
            <a:ext cx="8046720" cy="411480"/>
          </a:xfrm>
          <a:prstGeom prst="rect">
            <a:avLst/>
          </a:prstGeom>
          <a:noFill/>
          <a:ln/>
        </p:spPr>
        <p:txBody>
          <a:bodyPr wrap="square" lIns="0" tIns="0" rIns="0" bIns="0" rtlCol="0" anchor="t">
            <a:normAutofit/>
          </a:bodyPr>
          <a:lstStyle/>
          <a:p>
            <a:pPr indent="0" marL="0">
              <a:buNone/>
            </a:pPr>
            <a:r>
              <a:rPr lang="en-US" sz="900" i="1" dirty="0">
                <a:solidFill>
                  <a:srgbClr val="5E6178"/>
                </a:solidFill>
                <a:latin typeface="Arial" pitchFamily="34" charset="0"/>
                <a:ea typeface="Arial" pitchFamily="34" charset="-122"/>
                <a:cs typeface="Arial" pitchFamily="34" charset="-120"/>
              </a:rPr>
              <a:t>Showing 8 of 30. The full ledger is on each deliverable in Hatchio.</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rial"/>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Suhbah</dc:title>
  <dc:subject>PptxGenJS Presentation</dc:subject>
  <dc:creator>Hatchio AI</dc:creator>
  <cp:lastModifiedBy>Hatchio AI</cp:lastModifiedBy>
  <cp:revision>1</cp:revision>
  <dcterms:created xsi:type="dcterms:W3CDTF">2026-10-29T18:59:01Z</dcterms:created>
  <dcterms:modified xsi:type="dcterms:W3CDTF">2026-10-29T18:59:01Z</dcterms:modified>
</cp:coreProperties>
</file>