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5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16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1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A1C2E"/>
                </a:solidFill>
                <a:latin typeface="Arial"/>
              </a:defRPr>
            </a:pPr>
            <a:r>
              <a:rPr sz="1200" b="0" i="0" u="none" strike="noStrike">
                <a:solidFill>
                  <a:srgbClr val="1A1C2E"/>
                </a:solidFill>
                <a:latin typeface="Arial"/>
              </a:rPr>
              <a:t>One-time cash costs (SAR)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Cash</c:v>
                </c:pt>
              </c:strCache>
            </c:strRef>
          </c:tx>
          <c:spPr>
            <a:solidFill>
              <a:srgbClr val="5049D4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A1C2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Industrial heat sealer and packing…</c:v>
                  </c:pt>
                  <c:pt idx="1">
                    <c:v>Precision scale and calibration…</c:v>
                  </c:pt>
                  <c:pt idx="2">
                    <c:v>Commercial registration and licensing…</c:v>
                  </c:pt>
                  <c:pt idx="3">
                    <c:v>Tasting and onboarding pilot kits (30…</c:v>
                  </c:pt>
                  <c:pt idx="4">
                    <c:v>Custom branded degassing valve pouches…</c:v>
                  </c:pt>
                  <c:pt idx="5">
                    <c:v>Commercial batch grinder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350</c:v>
                </c:pt>
                <c:pt idx="1">
                  <c:v>450</c:v>
                </c:pt>
                <c:pt idx="2">
                  <c:v>1500</c:v>
                </c:pt>
                <c:pt idx="3">
                  <c:v>1800</c:v>
                </c:pt>
                <c:pt idx="4">
                  <c:v>2500</c:v>
                </c:pt>
                <c:pt idx="5">
                  <c:v>3200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1A1C2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E617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A1C2E"/>
                </a:solidFill>
                <a:latin typeface="Arial"/>
              </a:defRPr>
            </a:pPr>
            <a:r>
              <a:rPr sz="1200" b="0" i="0" u="none" strike="noStrike">
                <a:solidFill>
                  <a:srgbClr val="1A1C2E"/>
                </a:solidFill>
                <a:latin typeface="Arial"/>
              </a:rPr>
              <a:t>Claims by evidence label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Claims</c:v>
                </c:pt>
              </c:strCache>
            </c:strRef>
          </c:tx>
          <c:spPr>
            <a:solidFill>
              <a:srgbClr val="5049D4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A1C2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Recommendation</c:v>
                  </c:pt>
                  <c:pt idx="1">
                    <c:v>Unknown</c:v>
                  </c:pt>
                  <c:pt idx="2">
                    <c:v>Inference</c:v>
                  </c:pt>
                  <c:pt idx="3">
                    <c:v>Hypothesis</c:v>
                  </c:pt>
                  <c:pt idx="4">
                    <c:v>Assumption</c:v>
                  </c:pt>
                  <c:pt idx="5">
                    <c:v>Estimate</c:v>
                  </c:pt>
                  <c:pt idx="6">
                    <c:v>Source</c:v>
                  </c:pt>
                  <c:pt idx="7">
                    <c:v>Verified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45</c:v>
                </c:pt>
                <c:pt idx="1">
                  <c:v>38</c:v>
                </c:pt>
                <c:pt idx="2">
                  <c:v>48</c:v>
                </c:pt>
                <c:pt idx="3">
                  <c:v>59</c:v>
                </c:pt>
                <c:pt idx="4">
                  <c:v>0</c:v>
                </c:pt>
                <c:pt idx="5">
                  <c:v>280</c:v>
                </c:pt>
                <c:pt idx="6">
                  <c:v>144</c:v>
                </c:pt>
                <c:pt idx="7">
                  <c:v>10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1A1C2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E617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417320"/>
            <a:ext cx="822960" cy="64008"/>
          </a:xfrm>
          <a:prstGeom prst="rect">
            <a:avLst/>
          </a:prstGeom>
          <a:solidFill>
            <a:srgbClr val="A9A4FF"/>
          </a:solidFill>
          <a:ln w="12700">
            <a:solidFill>
              <a:srgbClr val="A9A4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16002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7F6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Qahwa Lab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548640" y="2697480"/>
            <a:ext cx="7498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C9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want to launch a specialty coffee subscription for offices in Riyadh. We deliver freshly roasted beans from Saudi roasters every week with one monthly invoice. I have no customers yet and a starting budget of about 40,000 SAR.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438912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C9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Prepared 2026-10-13 from 10 of the team's documents. Every line is theirs, labels and all.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it is for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Qahwa Lab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initial beachhead segment is established boutique professional services firms (tech startups, design agencies, boutique consultancies, and investment firms) based in Riyadh with 15–45 full-time staff </a:t>
            </a:r>
            <a:r>
              <a:rPr lang="en-US" sz="1600" b="1" dirty="0">
                <a:solidFill>
                  <a:srgbClr val="6D28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[Hypothesis]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6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164080"/>
          <a:ext cx="8046720" cy="914400"/>
        </p:xfrm>
        <a:graphic>
          <a:graphicData uri="http://schemas.openxmlformats.org/drawingml/2006/table">
            <a:tbl>
              <a:tblPr/>
              <a:tblGrid>
                <a:gridCol w="2852928"/>
                <a:gridCol w="5193792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Element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Description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Main Functional Job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Maintain an uninterrupted supply of specialty coffee beans…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Emotional / Social Job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Provide a premium workplace perk that reinforces modern…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Current Workarounds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 Individual Delivery Apps: Employees order single cups…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Cost Today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500–2,000 SAR monthly per office across grocery runs, petty…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Main Pains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Reimbursing fragmented petty-cash receipts; running out of…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"Target Customer". The team marked this needs verification.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market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Qahwa Lab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target market is B2B specialty coffee bean supply delivered weekly to commercial offices located in Riyadh, Kingdom of Saudi Arabia, billed via consolidated monthly invoicing </a:t>
            </a:r>
            <a:r>
              <a:rPr lang="en-US" sz="16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FOUNDER]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164080"/>
          <a:ext cx="8046720" cy="914400"/>
        </p:xfrm>
        <a:graphic>
          <a:graphicData uri="http://schemas.openxmlformats.org/drawingml/2006/table">
            <a:tbl>
              <a:tblPr/>
              <a:tblGrid>
                <a:gridCol w="2432304"/>
                <a:gridCol w="1975104"/>
                <a:gridCol w="1362456"/>
                <a:gridCol w="2276856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Figure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Value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Label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Source or basis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KSA Total Coffee Market (2025)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USD 1,929.3M (~SAR 7,235M)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Macro Market Total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[Source M2]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KSA Total Coffee Market (2025)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USD 1.43B (~SAR 5,363M)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Macro Market Total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Renub Research via [Source M3]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KSA Total Coffee Market (2026)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SAR 8B–10B (USD 2.1B–2.7B)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Macro Market Total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[Source M3, M4]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 gridSpan="4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5E61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 more rows in the document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"Market Research". The team marked this complete with limitations.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else is doing this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Qahwa Lab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status quo (ad-hoc commercial grocery procurement): Office managers or pantry staff purchase commercial commodity coffee, instant jars, and single-serve pods through mass-market platforms like Noon </a:t>
            </a:r>
            <a:r>
              <a:rPr lang="en-US" sz="14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C3, C4]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or local Riyadh…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 specialty roasters (single-origin brand retail): Independent roasters based in Riyadh—such as The Falcon House, Haseed, Coyard, 12 Cups, and Rakaia Roaster—sell bags directly to consumers and businesses via proprietary web stores…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Full-service workplace coffee vendors: Corporate suppliers providing bundled commercial espresso hardware, recurring bean replenishment, and maintenance contracts </a:t>
            </a:r>
            <a:r>
              <a:rPr lang="en-US" sz="1400" b="1" dirty="0">
                <a:solidFill>
                  <a:srgbClr val="575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[Inference]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Aggressive local delivery incentives: Established Riyadh roasters subsidize fulfillment. Coyard delivers free in Riyadh on orders over 75 SAR </a:t>
            </a:r>
            <a:r>
              <a:rPr lang="en-US" sz="14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C8]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while Haseed and 12 Cups provide free delivery across Saudi Arabia on orders over…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"Competitor Analysis". The team marked this complete with limitations.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us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Qahwa Lab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Status quo grocery procurement (ad-hoc retail): Buying commodity instant jars (e.g., Nescafe Gold 190g at 40.00 SAR) or single-serve capsules (1.94 SAR per pod) via platforms like Noon </a:t>
            </a:r>
            <a:r>
              <a:rPr lang="en-US" sz="16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C3, C4]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or local supermarkets </a:t>
            </a:r>
            <a:r>
              <a:rPr lang="en-US" sz="1600" b="1" dirty="0">
                <a:solidFill>
                  <a:srgbClr val="575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[Inference]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418080"/>
          <a:ext cx="8046720" cy="914400"/>
        </p:xfrm>
        <a:graphic>
          <a:graphicData uri="http://schemas.openxmlformats.org/drawingml/2006/table">
            <a:tbl>
              <a:tblPr/>
              <a:tblGrid>
                <a:gridCol w="1408176"/>
                <a:gridCol w="3319272"/>
                <a:gridCol w="3319272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Attribute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Competitor Status Quo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What Only We Offer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Roaster selection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Single roaster direct or mass commercial blends…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Curated weekly rotation across domestic Saudi roasters…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Billing process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Multiple ad-hoc receipts or petty cash claims [Inference]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Single consolidated monthly invoice [Source FOUNDER]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Equipment model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Multi-year hardware lease tie-ins [Inference]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Pure bean subscription; zero machine lock-in [Inference]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"Positioning". The team marked this complete.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it makes money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Qahwa Lab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Riyadh boutique professional services and tech companies with 15–45 employees pay for a scheduled multi-roaster specialty coffee bean replenishment subscription delivered bi-weekly </a:t>
            </a:r>
            <a:r>
              <a:rPr lang="en-US" sz="1600" b="1" dirty="0">
                <a:solidFill>
                  <a:srgbClr val="BE12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[Unknown]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6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164080"/>
          <a:ext cx="804672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298448"/>
                <a:gridCol w="3456432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Cost Component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 Cost (SAR)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Basis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Curated Roasted Beans (5 kg)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450.00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Negotiated wholesale rate of 90.00 SAR/kg (capped below the…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Bi-Weekly B2B Delivery (2 drops)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30.00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Clustered city courier drop at 15.00 SAR per run [Estimate]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 gridSpan="3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5E61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 more rows in the document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 Variable Cost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518.00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 active account / month [Estimate]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"Business Model". The team marked this complete with limitations.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it actually be done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Qahwa Lab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coffee consumption in Saudi Arabia runs at ~28,700 tonnes per year </a:t>
            </a:r>
            <a:r>
              <a:rPr lang="en-US" sz="16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M1]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with workplace consumption accounting for 8%–12% of specialty volume </a:t>
            </a:r>
            <a:r>
              <a:rPr lang="en-US" sz="16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M5]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However, the founder currently has zero customers </a:t>
            </a:r>
            <a:r>
              <a:rPr lang="en-US" sz="16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FOUNDER]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418080"/>
          <a:ext cx="8046720" cy="914400"/>
        </p:xfrm>
        <a:graphic>
          <a:graphicData uri="http://schemas.openxmlformats.org/drawingml/2006/table">
            <a:tbl>
              <a:tblPr/>
              <a:tblGrid>
                <a:gridCol w="2386584"/>
                <a:gridCol w="2386584"/>
                <a:gridCol w="896112"/>
                <a:gridCol w="2386584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Assumption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Why it decides the outcome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Status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How to test it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Local Riyadh roasters will provide wholesale supply at ≤130…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If roasters charge retail prices (140–250 SAR/kg [Source…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Unknown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Founder requests wholesale price tiers from sales reps at 3…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Riyadh commercial offices with 15–45 staff already own…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If corporate managers require machine leasing and…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Assumed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Direct pantry audits across 30 target Riyadh offices during…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 gridSpan="4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5E61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 more rows in the document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"Feasibility Assessment". The team marked this needs verification.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costs to start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Qahwa Lab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548640" y="1188720"/>
            <a:ext cx="3931920" cy="822960"/>
          </a:xfrm>
          <a:prstGeom prst="roundRect">
            <a:avLst>
              <a:gd name="adj" fmla="val 8889"/>
            </a:avLst>
          </a:prstGeom>
          <a:solidFill>
            <a:srgbClr val="FDFDFF"/>
          </a:solidFill>
          <a:ln w="12700">
            <a:solidFill>
              <a:srgbClr val="E2E0F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3232" y="1261872"/>
            <a:ext cx="36027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5049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9,800 SAR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13232" y="1700784"/>
            <a:ext cx="36027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One-time costs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663440" y="1188720"/>
            <a:ext cx="3931920" cy="822960"/>
          </a:xfrm>
          <a:prstGeom prst="roundRect">
            <a:avLst>
              <a:gd name="adj" fmla="val 8889"/>
            </a:avLst>
          </a:prstGeom>
          <a:solidFill>
            <a:srgbClr val="FDFDFF"/>
          </a:solidFill>
          <a:ln w="12700">
            <a:solidFill>
              <a:srgbClr val="E2E0F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28032" y="1261872"/>
            <a:ext cx="36027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5049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5,500 SAR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4828032" y="1700784"/>
            <a:ext cx="36027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costs</a:t>
            </a:r>
            <a:endParaRPr lang="en-US" sz="1100" dirty="0"/>
          </a:p>
        </p:txBody>
      </p:sp>
      <p:graphicFrame>
        <p:nvGraphicFramePr>
          <p:cNvPr id="12" name="Chart 0" descr=""/>
          <p:cNvGraphicFramePr/>
          <p:nvPr/>
        </p:nvGraphicFramePr>
        <p:xfrm>
          <a:off x="4663440" y="2240280"/>
          <a:ext cx="3931920" cy="1965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3" name="Text 10"/>
          <p:cNvSpPr/>
          <p:nvPr/>
        </p:nvSpPr>
        <p:spPr>
          <a:xfrm>
            <a:off x="548640" y="2240280"/>
            <a:ext cx="393192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budget establishes the startup capital requirements and operational cash burn for launching a B2B specialty coffee bean replenishment service for boutique corporate offices in Riyadh, Saudi Arabia </a:t>
            </a:r>
            <a:r>
              <a:rPr lang="en-US" sz="16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FOUNDER]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"Startup Budget". The team marked this complete with limitations.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numbers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Qahwa Lab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figures are in Saudi Riyal (SAR) </a:t>
            </a:r>
            <a:r>
              <a:rPr lang="en-US" sz="14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FOUNDER]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VAT: Prices exclude VAT </a:t>
            </a:r>
            <a:r>
              <a:rPr lang="en-US" sz="14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Confirm with ZATCA whether voluntary registration is advantageous before reaching the mandatory 375,000 SAR annual revenue threshold </a:t>
            </a:r>
            <a:r>
              <a:rPr lang="en-US" sz="1400" b="1" dirty="0">
                <a:solidFill>
                  <a:srgbClr val="BE12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[Unknown]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00" b="1" dirty="0">
                <a:solidFill>
                  <a:srgbClr val="4D7C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[Recommendation]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4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367280"/>
          <a:ext cx="8046720" cy="914400"/>
        </p:xfrm>
        <a:graphic>
          <a:graphicData uri="http://schemas.openxmlformats.org/drawingml/2006/table">
            <a:tbl>
              <a:tblPr/>
              <a:tblGrid>
                <a:gridCol w="1810512"/>
                <a:gridCol w="868680"/>
                <a:gridCol w="2212848"/>
                <a:gridCol w="31546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Value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Label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Basis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Starting cash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40,000 SAR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`initial_budget`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Available startup capital set in Objective Brief…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Subscription price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800 SAR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`subscription_price`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Monthly fee per office for 5 kg (excluding VAT) set by…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 gridSpan="4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5E61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 more rows in the document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"Financial Model (estimates)". The team marked this complete.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Getting the first customers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Qahwa Lab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Goal: Acquire 15 paying corporate subscriber accounts </a:t>
            </a:r>
            <a:r>
              <a:rPr lang="en-US" sz="16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FOUNDER]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at 800 SAR/month </a:t>
            </a:r>
            <a:r>
              <a:rPr lang="en-US" sz="16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generating 12,000 SAR MRR </a:t>
            </a:r>
            <a:r>
              <a:rPr lang="en-US" sz="16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910080"/>
          <a:ext cx="8046720" cy="914400"/>
        </p:xfrm>
        <a:graphic>
          <a:graphicData uri="http://schemas.openxmlformats.org/drawingml/2006/table">
            <a:tbl>
              <a:tblPr/>
              <a:tblGrid>
                <a:gridCol w="3063240"/>
                <a:gridCol w="3502152"/>
                <a:gridCol w="1490472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Channel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Fit for 15 Riyadh B2B Office Accounts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Decision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Direct LinkedIn Outbound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High-precision targeting of office managers and HR leads in…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Selected (Test 1)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Physical Office Tasting Kits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Tangible proof of freshness directly inside client pantries…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Selected (Test 2)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Coffee Machine Technician Referrals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Direct access to offices at the exact moment equipment is…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Selected (Test 3)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 gridSpan="3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5E61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 more rows in the document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"Marketing Plan". The team marked this complete with limitations.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first 30 days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Qahwa Lab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 3 paying boutique corporate accounts </a:t>
            </a:r>
            <a:r>
              <a:rPr lang="en-US" sz="14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at 800 SAR/month </a:t>
            </a:r>
            <a:r>
              <a:rPr lang="en-US" sz="14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(generating 2,400 SAR MRR </a:t>
            </a:r>
            <a:r>
              <a:rPr lang="en-US" sz="14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 by 2026-11-12, from an active outbound pipeline of 24 qualified office contacts </a:t>
            </a:r>
            <a:r>
              <a:rPr lang="en-US" sz="14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and 6 delivered tasting kits…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Commercial Registration (CR) or Freelance Document: Obtain a Commercial Registration from the Ministry of Commerce for wholesale/retail food trade, or an official Freelance Document (Wathaiq) if operating as an eligible Saudi citizen…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E-Commerce Store Compliance &amp; Merchant CR Display Verification: Complete e-store authentication via the Saudi Business Center, and ensure your Commercial Registration number, tax identification, and business contact information are visibly…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Premises &amp; Safety Clearances: If coffee beans will be stored, ground, or repackaged in dedicated commercial premises, secure a Balady municipal licence </a:t>
            </a:r>
            <a:r>
              <a:rPr lang="en-US" sz="1400" b="1" dirty="0">
                <a:solidFill>
                  <a:srgbClr val="0478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[Verified R5]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and Civil Defence safety certificate </a:t>
            </a:r>
            <a:r>
              <a:rPr lang="en-US" sz="1400" b="1" dirty="0">
                <a:solidFill>
                  <a:srgbClr val="4D7C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[Recommendation]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"Launch Summary". The team marked this complete with limitations.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sure these numbers are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Qahwa Lab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4663440" y="1188720"/>
          <a:ext cx="3931920" cy="30175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/>
          <p:nvPr/>
        </p:nvSpPr>
        <p:spPr>
          <a:xfrm>
            <a:off x="548640" y="1188720"/>
            <a:ext cx="39319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624 labelled claims across 10 documents.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verified from an official source, 144 reported by a named source.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280 estimates and 0 assumptions.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marked unknown: nobody has established them yet.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Counted from the labels the team wrote in each document. Verified needs an official source.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do not know yet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Qahwa Lab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statement of a legal duty had no source and was marked </a:t>
            </a:r>
            <a:r>
              <a:rPr lang="en-US" sz="1600" b="1" dirty="0">
                <a:solidFill>
                  <a:srgbClr val="BE12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[Unknown]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confirm it with the regulator or a lawyer before relying on it.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statement was labelled as the founder's words but is not in what the founder wrote, so it is marked </a:t>
            </a:r>
            <a:r>
              <a:rPr lang="en-US" sz="1600" b="1" dirty="0">
                <a:solidFill>
                  <a:srgbClr val="BE12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[Unknown]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ask the owner before relying on it.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citation pointed at a source that was never retrieved and was marked Unknown.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Figures supported only by reviews or social posts: C5.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of 26 documents are not marked complete: Objective Brief, Target Customer, Competitor Analysis, Market Research, Feasibility Assessment, UX Design, Business Model, Store Requirements, Startup Budget, Marketing Plan, Sales Funnel, Launch Summary.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the facts came from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Qahwa Lab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indexbox.io: Single Origin Coffee Beans Market in Saudi Arabia | Report ...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authority.coffee: www.authority.coffee · saudi-specialty-coffeeSaudi Specialty Coffee and Vision 2030: The Investment Case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yuanmhe.com: Saudi Arabia Coffee Machine Market Analysis 2026 | Yuanmhe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kenresearch.com: www.kenresearch.com · industry-reports · ksa-cafeSaudi Arabia Café and Coffee Chain Market Size, Share ...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arabnews.com: Saudi Arabia's consumer spending rises 3.5% as hotels ...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indexbox.io: Coffee Beans Bundle Market in Saudi Arabia | Report ...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github.com: Saudi Consumer Spending Intelligence - GitHub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Showing 8 of 30. The full ledger is on each deliverable in Hatchio.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Qahwa Lab</dc:title>
  <dc:subject>PptxGenJS Presentation</dc:subject>
  <dc:creator>Hatchio AI</dc:creator>
  <cp:lastModifiedBy>Hatchio AI</cp:lastModifiedBy>
  <cp:revision>1</cp:revision>
  <dcterms:created xsi:type="dcterms:W3CDTF">2026-10-29T18:55:30Z</dcterms:created>
  <dcterms:modified xsi:type="dcterms:W3CDTF">2026-10-29T18:55:30Z</dcterms:modified>
</cp:coreProperties>
</file>