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5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6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1C2E"/>
                </a:solidFill>
                <a:latin typeface="Arial"/>
              </a:defRPr>
            </a:pPr>
            <a:r>
              <a:rPr sz="1200" b="0" i="0" u="none" strike="noStrike">
                <a:solidFill>
                  <a:srgbClr val="1A1C2E"/>
                </a:solidFill>
                <a:latin typeface="Arial"/>
              </a:rPr>
              <a:t>One-time cash costs (GBP)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</c:v>
                </c:pt>
              </c:strCache>
            </c:strRef>
          </c:tx>
          <c:spPr>
            <a:solidFill>
              <a:srgbClr val="5049D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A1C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Company incorporation</c:v>
                  </c:pt>
                  <c:pt idx="1">
                    <c:v>Launch flyers/cards</c:v>
                  </c:pt>
                  <c:pt idx="2">
                    <c:v>Legal templates (owner T&amp;Cs, walker…</c:v>
                  </c:pt>
                  <c:pt idx="3">
                    <c:v>v1 build (form, Stripe link, two-name…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100</c:v>
                </c:pt>
                <c:pt idx="2">
                  <c:v>150</c:v>
                </c:pt>
                <c:pt idx="3">
                  <c:v>1500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A1C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E617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1C2E"/>
                </a:solidFill>
                <a:latin typeface="Arial"/>
              </a:defRPr>
            </a:pPr>
            <a:r>
              <a:rPr sz="1200" b="0" i="0" u="none" strike="noStrike">
                <a:solidFill>
                  <a:srgbClr val="1A1C2E"/>
                </a:solidFill>
                <a:latin typeface="Arial"/>
              </a:rPr>
              <a:t>Claims by evidence label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Claims</c:v>
                </c:pt>
              </c:strCache>
            </c:strRef>
          </c:tx>
          <c:spPr>
            <a:solidFill>
              <a:srgbClr val="5049D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A1C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Recommendation</c:v>
                  </c:pt>
                  <c:pt idx="1">
                    <c:v>Unknown</c:v>
                  </c:pt>
                  <c:pt idx="2">
                    <c:v>Inference</c:v>
                  </c:pt>
                  <c:pt idx="3">
                    <c:v>Hypothesis</c:v>
                  </c:pt>
                  <c:pt idx="4">
                    <c:v>Assumption</c:v>
                  </c:pt>
                  <c:pt idx="5">
                    <c:v>Estimate</c:v>
                  </c:pt>
                  <c:pt idx="6">
                    <c:v>Source</c:v>
                  </c:pt>
                  <c:pt idx="7">
                    <c:v>Verified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33</c:v>
                </c:pt>
                <c:pt idx="1">
                  <c:v>44</c:v>
                </c:pt>
                <c:pt idx="2">
                  <c:v>59</c:v>
                </c:pt>
                <c:pt idx="3">
                  <c:v>10</c:v>
                </c:pt>
                <c:pt idx="4">
                  <c:v>53</c:v>
                </c:pt>
                <c:pt idx="5">
                  <c:v>168</c:v>
                </c:pt>
                <c:pt idx="6">
                  <c:v>72</c:v>
                </c:pt>
                <c:pt idx="7">
                  <c:v>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A1C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E617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417320"/>
            <a:ext cx="822960" cy="64008"/>
          </a:xfrm>
          <a:prstGeom prst="rect">
            <a:avLst/>
          </a:prstGeom>
          <a:solidFill>
            <a:srgbClr val="A9A4FF"/>
          </a:solidFill>
          <a:ln w="12700">
            <a:solidFill>
              <a:srgbClr val="A9A4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002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7F6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PawPal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48640" y="269748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C9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platform connecting pet owners with trusted pet sitters, dog walkers, groomers, and other local pet-care professionals. It includes provider profiles, bookings, reviews, and payments.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43891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C9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2026-09-24 from 10 of the team's documents. Every line is theirs, labels and all.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it is for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PawPal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customer is a dog owner in the Dulwich–Forest Hill–Sydenham–Honor Oak cluster of South London (Southwark/Lewisham boroughs) whose schedule forces the dog to be alone through the midday break: they work three or more office days…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SE23.life, the Forest Hill/Sydenham neighbourhood forum, in its dog-walker recommendation thread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K5]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type of local forum for East Dulwich and Sydenham, where owners exchange walker vouches </a:t>
            </a:r>
            <a:r>
              <a:rPr lang="en-US" sz="1600" b="1" dirty="0">
                <a:solidFill>
                  <a:srgbClr val="6D28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[Hypothesis]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r/london threads on dog walkers and BorrowMyDoggy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K6, K7]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"Target Customer". The team marked this needs verification.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market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PawPal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product is paid dog-walking and pet-sitting booked and paid on-platform; grooming is future scope. The customer is a dog owner in the launch zone who already pays for care or would switch from informal arrangements.</a:t>
            </a:r>
            <a:endParaRPr lang="en-US" sz="1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64080"/>
          <a:ext cx="8046720" cy="914400"/>
        </p:xfrm>
        <a:graphic>
          <a:graphicData uri="http://schemas.openxmlformats.org/drawingml/2006/table">
            <a:tbl>
              <a:tblPr/>
              <a:tblGrid>
                <a:gridCol w="3145536"/>
                <a:gridCol w="877824"/>
                <a:gridCol w="1380744"/>
                <a:gridCol w="2642616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Figure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Label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Source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Global pet services, 2026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$70.6B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[Source M1]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M1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Global pet services, 2026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$47.9B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[Source M4]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M4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Global pet services, 2026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$32.1B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[Source M3]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M3 (2019 page — old)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Global pet care, 2026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$190.5B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[Source M2]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M2 (wider definition)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"Market Research".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else is doing this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PawPal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status quo competes first: owners ask friends, family or neighbours, post in local Facebook/Telegram groups, or use a kennel — cash or favours, no reviews, no recourse if the sitter cancels </a:t>
            </a:r>
            <a:r>
              <a:rPr lang="en-US" sz="1500" b="1" dirty="0">
                <a:solidFill>
                  <a:srgbClr val="A21C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[Assumption]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Rover wins on breadth and trust infrastructure: background checks, reviews, the widest caregiver database, and a fee structure that still leaves walkers 80% of a higher-volume job [C3, C6, C8].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single most concrete weakness in the comparison is fee take. On a $30 walk, Rover keeps about $9.30 and Wag about $12, while Tails keeps $4.50 — meaning owner and walker are both paying for brand and volume that a city-level newcomer…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third is recurring reliability. Wag's own comparison notes consistency of recurring care varies, and on-demand models churn caregivers [C3, C6].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"Competitor Analysis".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us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PawPal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named, reference-checked, neighbour-vouched regular for every dog — with a guaranteed backup, on-platform booking, payment and reviews — run as a local service for the Dulwich–Forest Hill–Sydenham cluster, at a take of 20% or less…</a:t>
            </a:r>
            <a:endParaRPr lang="en-US" sz="1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18080"/>
          <a:ext cx="8046720" cy="914400"/>
        </p:xfrm>
        <a:graphic>
          <a:graphicData uri="http://schemas.openxmlformats.org/drawingml/2006/table">
            <a:tbl>
              <a:tblPr/>
              <a:tblGrid>
                <a:gridCol w="2679192"/>
                <a:gridCol w="2679192"/>
                <a:gridCol w="267919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Alternative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the owner gets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Where it fails this customer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 quo — friends, family, forum posts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Free or cheap, personal trust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vetting, no reviews, no recourse if the sitter cancels,…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BorrowMyDoggy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Free matching with local dog lovers; already recommended by…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reference call, payment or guarantee confirmed from…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One-on-one walker (Woofles/Michael Magnet, East Dulwich)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One familiar, forum-vouched person [Source K5]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Single point of failure: no named backup, cash payment, no…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"Positioning". The team marked this needs verification.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makes money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PawPal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Dog owners in the Dulwich–Forest Hill–Sydenham cluster pay per completed booking for dog walking (primary) and dog sitting (secondary). The business takes a 20% commission </a:t>
            </a:r>
            <a:r>
              <a:rPr lang="en-US" sz="1500" b="1" dirty="0">
                <a:solidFill>
                  <a:srgbClr val="4D7C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[Recommendation]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on each owner payment; the walker receives 80%…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named-regular walker at the 20% take: a solo 30-minute walk pays them £9.60 </a:t>
            </a:r>
            <a:r>
              <a:rPr lang="en-US" sz="1500" b="1" dirty="0">
                <a:solidFill>
                  <a:srgbClr val="575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[Inference]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At ~45 minutes real time per solo walk, that is ~£12.8/hour </a:t>
            </a:r>
            <a:r>
              <a:rPr lang="en-US" sz="15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below the London Living Wage of ~£13.85/hour </a:t>
            </a:r>
            <a:r>
              <a:rPr lang="en-US" sz="15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= one 30-minute walk at £12 owner price </a:t>
            </a:r>
            <a:r>
              <a:rPr lang="en-US" sz="15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Platform fee 20% = £2.40 </a:t>
            </a:r>
            <a:r>
              <a:rPr lang="en-US" sz="1500" b="1" dirty="0">
                <a:solidFill>
                  <a:srgbClr val="575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[Inference]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walker share = £9.60 </a:t>
            </a:r>
            <a:r>
              <a:rPr lang="en-US" sz="1500" b="1" dirty="0">
                <a:solidFill>
                  <a:srgbClr val="575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[Inference]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Sitting repriced by duration at the same 20% </a:t>
            </a:r>
            <a:r>
              <a:rPr lang="en-US" sz="1500" b="1" dirty="0">
                <a:solidFill>
                  <a:srgbClr val="4D7C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[Recommendation]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a walking + sitting mix implies blended average…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£12 walk, variable costs line by line: </a:t>
            </a:r>
            <a:r>
              <a:rPr lang="en-US" sz="15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"Business Model". The team marked this needs verification.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it actually be done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PawPal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status quo in Dulwich–Forest Hill–Sydenham is free: neighbour vouches on a local Forest Hill/Sydenham forum thread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K5]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community exchange through BorrowMyDoggy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K6]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64080"/>
          <a:ext cx="8046720" cy="914400"/>
        </p:xfrm>
        <a:graphic>
          <a:graphicData uri="http://schemas.openxmlformats.org/drawingml/2006/table">
            <a:tbl>
              <a:tblPr/>
              <a:tblGrid>
                <a:gridCol w="2386584"/>
                <a:gridCol w="2386584"/>
                <a:gridCol w="896112"/>
                <a:gridCol w="2386584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Assumption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Why it decides the outcome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How to test it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Owners will pay a platform fee rather than the free status…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If demand won't pay, nothing else matters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Unknown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Run the planned 10 interviews this week; ≥6 of 10 agree to…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Median 30-min walk price in the launch zone ≥£12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Sets revenue per booking; at £8 [Estimate] the economics…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Unknown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Quote five local walkers, including Woofles/Michael Magnet…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"Feasibility Assessment".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costs to start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PawPal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48640" y="1188720"/>
            <a:ext cx="3931920" cy="822960"/>
          </a:xfrm>
          <a:prstGeom prst="roundRect">
            <a:avLst>
              <a:gd name="adj" fmla="val 8889"/>
            </a:avLst>
          </a:prstGeom>
          <a:solidFill>
            <a:srgbClr val="FDFDFF"/>
          </a:solidFill>
          <a:ln w="12700">
            <a:solidFill>
              <a:srgbClr val="E2E0F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261872"/>
            <a:ext cx="3602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5049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1,800 GBP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13232" y="1700784"/>
            <a:ext cx="3602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One-time costs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663440" y="1188720"/>
            <a:ext cx="3931920" cy="822960"/>
          </a:xfrm>
          <a:prstGeom prst="roundRect">
            <a:avLst>
              <a:gd name="adj" fmla="val 8889"/>
            </a:avLst>
          </a:prstGeom>
          <a:solidFill>
            <a:srgbClr val="FDFDFF"/>
          </a:solidFill>
          <a:ln w="12700">
            <a:solidFill>
              <a:srgbClr val="E2E0F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261872"/>
            <a:ext cx="3602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5049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1,666 GBP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828032" y="1700784"/>
            <a:ext cx="3602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costs</a:t>
            </a:r>
            <a:endParaRPr lang="en-US" sz="1100" dirty="0"/>
          </a:p>
        </p:txBody>
      </p:sp>
      <p:graphicFrame>
        <p:nvGraphicFramePr>
          <p:cNvPr id="12" name="Chart 0" descr=""/>
          <p:cNvGraphicFramePr/>
          <p:nvPr/>
        </p:nvGraphicFramePr>
        <p:xfrm>
          <a:off x="4663440" y="2240280"/>
          <a:ext cx="3931920" cy="1965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3" name="Text 10"/>
          <p:cNvSpPr/>
          <p:nvPr/>
        </p:nvSpPr>
        <p:spPr>
          <a:xfrm>
            <a:off x="548640" y="2240280"/>
            <a:ext cx="39319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cost to start and run the v1 Product Plan actually describes — a web form + Stripe payment + two-name confirmation + a one-page profile, manually matched by the founder over WhatsApp — in London's Dulwich–Forest Hill–Sydenham cluster.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"Startup Budget". The team marked this complete.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numbers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PawPal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One-time costs total £1,800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After paying these from £10,000 </a:t>
            </a:r>
            <a:r>
              <a:rPr lang="en-US" sz="1600" b="1" dirty="0">
                <a:solidFill>
                  <a:srgbClr val="A21C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[Assumption]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operating cash is £8,200 </a:t>
            </a:r>
            <a:r>
              <a:rPr lang="en-US" sz="1600" b="1" dirty="0">
                <a:solidFill>
                  <a:srgbClr val="575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[Inference]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Monthly fixed costs are £1,666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including founder pay of £1,500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deferred for the first two…</a:t>
            </a:r>
            <a:endParaRPr lang="en-US" sz="1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18080"/>
          <a:ext cx="8046720" cy="914400"/>
        </p:xfrm>
        <a:graphic>
          <a:graphicData uri="http://schemas.openxmlformats.org/drawingml/2006/table">
            <a:tbl>
              <a:tblPr/>
              <a:tblGrid>
                <a:gridCol w="2414016"/>
                <a:gridCol w="704088"/>
                <a:gridCol w="1472184"/>
                <a:gridCol w="345643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Label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Basis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Owner price per 30-min walk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£12.00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William, Business Model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Platform commission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[Recommendation]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William [Recommendation]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Platform revenue per booking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£2.40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[Inference]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20% × £12.00 [Inference]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"Financial Model (estimates)".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the first customers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PawPal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Goal: 50 completed bookings by 31 Jan 2027 </a:t>
            </a:r>
            <a:r>
              <a:rPr lang="en-US" sz="1600" b="1" dirty="0">
                <a:solidFill>
                  <a:srgbClr val="A21C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[Assumption]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feeding 120 active customers by 31 Mar at 2.5 bookings/customer/month </a:t>
            </a:r>
            <a:r>
              <a:rPr lang="en-US" sz="1600" b="1" dirty="0">
                <a:solidFill>
                  <a:srgbClr val="A21C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[Assumption]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Budget: £100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media plus ~36 founder hours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64080"/>
          <a:ext cx="804672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40233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Channel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SE23.life forum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Already hosts walker requests; trust-led; free [Source K5]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East Dulwich/SE22 Facebook groups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Owners swap local service recommendations [Hypothesis]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Nextdoor SE21–SE26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Neighbourhood trust, pet-request sections [Hypothesis]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"Marketing Plan". The team marked this needs verification.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30 days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PawPal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the business with HMRC (sole trader or company) — up to 1 week. </a:t>
            </a:r>
            <a:r>
              <a:rPr lang="en-US" sz="1500" b="1" dirty="0">
                <a:solidFill>
                  <a:srgbClr val="4D7C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[Recommendation]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confirm with HMRC.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as a data controller with the ICO and pay the fee — immediate to 2 weeks; fee tier depends on size. </a:t>
            </a:r>
            <a:r>
              <a:rPr lang="en-US" sz="15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confirm the obligation with the ICO.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Obtain public liability and care/custody insurance for dog walking, including your own backup walks — quotes from 3 brokers, 1–2 weeks. </a:t>
            </a:r>
            <a:r>
              <a:rPr lang="en-US" sz="15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confirm exact cover with the insurer; Security needs the annual cost for the budget.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up a Stripe account with hosted payment links so you never hold card data or float money — 1–2 days after ID verification. </a:t>
            </a:r>
            <a:r>
              <a:rPr lang="en-US" sz="15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confirm with Stripe whether standard vs Connect changes your take.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"Launch Summary". The team marked this needs verification.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sure these numbers are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PawPal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663440" y="1188720"/>
          <a:ext cx="3931920" cy="3017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548640" y="1188720"/>
            <a:ext cx="3931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439 labelled claims across 10 documents.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verified from an official source, 72 reported by a named source.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 estimates and 53 assumptions.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marked unknown: nobody has established them yet.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Counted from the labels the team wrote in each document. Verified needs an official source.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do not know yet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PawPal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figures attributed to a source could not be found on that source's page: 23 (K5); 23 (K5).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team did not agree on this, and the founder decides: launchcity = TBD — Open: Target Customer's ask names Dulwich–Forest Hill–Sydenham (Southwark/Lewisham/Lambeth) in London, which contradicts the still-undecided launch city; the…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team did not agree on this, and the founder decides: assumed London as the launch city ("London user complaints") — Open: launchcity remains TBD in the agreed numbers; the founder must confirm the city before any city-specific…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team did not agree on this, and the founder decides: built on "launch boroughs" — Open: same city decision; until then only US figures are available.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of 27 documents are not marked complete: Target Customer, Market Research, Competitor Analysis, Feasibility Assessment, Positioning, Brand Strategy, Business Model, UX Design, Financial Model (estimates), Marketing Plan, Security Review, Sales Funnel, Launch Summary, Security Review, Launch Summary.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facts came from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PawPal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euromonitor.com: Pet Care in the United Kingdom | Market Research Report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vyansaintelligence.com: UK Pet Care Market Size, Growth Drivers &amp; Forecast 2026-2032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openpr.com: UK Pet Care Market 2026: Industry to Reach USD ...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marketdataforecast.com: United Kingdom Pet Care Market Size &amp; Share Report, 2034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se23.life: Dog walker recommendations - SE23.life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reddit.com: Anybody got a dog to walk? Wanna hang out?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reddit.com: London dog owners - do you need a dog walker?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reddit.com: Any recommendations for good dog walks in London? Ideally where you can let them off the lead at times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Showing 8 of 38. The full ledger is on each deliverable in Hatchio.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PawPal</dc:title>
  <dc:subject>PptxGenJS Presentation</dc:subject>
  <dc:creator>Hatchio AI</dc:creator>
  <cp:lastModifiedBy>Hatchio AI</cp:lastModifiedBy>
  <cp:revision>1</cp:revision>
  <dcterms:created xsi:type="dcterms:W3CDTF">2026-10-29T18:28:40Z</dcterms:created>
  <dcterms:modified xsi:type="dcterms:W3CDTF">2026-10-29T18:28:40Z</dcterms:modified>
</cp:coreProperties>
</file>