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9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0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One-time cash costs (GBP)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2 more lines</c:v>
                  </c:pt>
                  <c:pt idx="1">
                    <c:v>One-page signup site, domain, hosting</c:v>
                  </c:pt>
                  <c:pt idx="2">
                    <c:v>Insulated delivery bags + ice packs</c:v>
                  </c:pt>
                  <c:pt idx="3">
                    <c:v>First packaging order (trays, lids…</c:v>
                  </c:pt>
                  <c:pt idx="4">
                    <c:v>Kitchen deposit / first month…</c:v>
                  </c:pt>
                  <c:pt idx="5">
                    <c:v>Public &amp; product liability insurance…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90</c:v>
                </c:pt>
                <c:pt idx="1">
                  <c:v>60</c:v>
                </c:pt>
                <c:pt idx="2">
                  <c:v>80</c:v>
                </c:pt>
                <c:pt idx="3">
                  <c:v>150</c:v>
                </c:pt>
                <c:pt idx="4">
                  <c:v>300</c:v>
                </c:pt>
                <c:pt idx="5">
                  <c:v>500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Claims by evidence label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Recommendation</c:v>
                  </c:pt>
                  <c:pt idx="1">
                    <c:v>Unknown</c:v>
                  </c:pt>
                  <c:pt idx="2">
                    <c:v>Inference</c:v>
                  </c:pt>
                  <c:pt idx="3">
                    <c:v>Hypothesis</c:v>
                  </c:pt>
                  <c:pt idx="4">
                    <c:v>Assumption</c:v>
                  </c:pt>
                  <c:pt idx="5">
                    <c:v>Estimate</c:v>
                  </c:pt>
                  <c:pt idx="6">
                    <c:v>Source</c:v>
                  </c:pt>
                  <c:pt idx="7">
                    <c:v>Verified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</c:v>
                </c:pt>
                <c:pt idx="1">
                  <c:v>49</c:v>
                </c:pt>
                <c:pt idx="2">
                  <c:v>45</c:v>
                </c:pt>
                <c:pt idx="3">
                  <c:v>30</c:v>
                </c:pt>
                <c:pt idx="4">
                  <c:v>10</c:v>
                </c:pt>
                <c:pt idx="5">
                  <c:v>150</c:v>
                </c:pt>
                <c:pt idx="6">
                  <c:v>101</c:v>
                </c:pt>
                <c:pt idx="7">
                  <c:v>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417320"/>
            <a:ext cx="822960" cy="64008"/>
          </a:xfrm>
          <a:prstGeom prst="rect">
            <a:avLst/>
          </a:prstGeom>
          <a:solidFill>
            <a:srgbClr val="A9A4FF"/>
          </a:solidFill>
          <a:ln w="12700">
            <a:solidFill>
              <a:srgbClr val="A9A4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002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7F6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69748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healthy meal subscription business offering customizable weekly meal plans, home delivery, dietary preferences, and flexible subscriptions.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2026-09-24 from 10 of the team's documents. Every line is theirs, labels and all.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it is for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working segment: the trigger-week diner — someone with a dated, stated dietary reason (a medical result, a training block, a post-natal change, a return-to-office date) that collides with a week when cooking capacity is gone.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Provisional named persona (for planning only — not a real customer, labelled </a:t>
            </a:r>
            <a:r>
              <a:rPr lang="en-US" sz="14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[Hypothesis]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): "Alex", 32, a project manager in a two-income household, just received a high-cholesterol blood-test result and starts a 12-week training block in…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operating city is </a:t>
            </a:r>
            <a:r>
              <a:rPr lang="en-US" sz="14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the founder has not named it, and the Objective Brief set it as a required input before this work can start. The founder must name it by 2026-09-28 to allow hand-recruitment of `trialsize=10` by…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the city is named, three physical channel types become actionable </a:t>
            </a:r>
            <a:r>
              <a:rPr lang="en-US" sz="14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[Hypothesis]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boutique gyms flanking the office district (morning classes); premium-supermarket ready-meal aisles in the highest-income residential clusters (weekday…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"Target Customer".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founder sells prepared, diet-matched meals delivered ready to eat; the customer pays to stop cooking. That is not the same product as a meal kit, where the customer still cooks from raw ingredients.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2880360"/>
                <a:gridCol w="987552"/>
                <a:gridCol w="987552"/>
                <a:gridCol w="3200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Figure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Source or 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UK meal kit market,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~US$1.95bn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M1]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UK meal kit delivery, 2026 (implied)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~US$2.0bn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back-calculated from M2’s US$3,674.5m by 2033 at 8.9% CAGR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UK meal kit services, 2025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US$1.8bn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M4]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 Research".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 is doing this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chosen city is still unnamed, so I cannot say which providers deliver there — and I will not invent one. Everything below is Australia-wide from the retrieved pages </a:t>
            </a:r>
            <a:r>
              <a:rPr lang="en-US" sz="15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it holds only if the operating city is in Australia.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 splits into meal kits (customer cooks) and prepared meals (heat and eat)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C3]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This business — delivered, diet-matched ready meals — sits in the prepared-meal segment, so the direct competitor set is prepared-meal…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Additional prepared-meal brands appear in the search results without citable per-meal prices; treat their current pricing in any chosen city as </a:t>
            </a:r>
            <a:r>
              <a:rPr lang="en-US" sz="15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spread is already wide. Budget prepared meals start at A$5.50; CHOICE's tested ranges are A$90–152 for three family meal-kit meals and A$87–201 for seven prepared meals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C6, C8]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A new entrant cannot win on price alone.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"Competitor Analysis".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us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trigger-week diner, the real choice is between paying someone to solve the week and spending no time cooking around a new diet. Alternatives: keep ordering takeaway or supermarket ready meals </a:t>
            </a:r>
            <a:r>
              <a:rPr lang="en-US" sz="16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cook from scratch under a…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295144"/>
                <a:gridCol w="2871216"/>
                <a:gridCol w="287121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Attribute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 it enables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Evidence / test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Prepared, heat-and-eat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Saves time when cooking capacity is gone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is the binding constraint [Hypothesis].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Weekly menu built to restriction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Diet compliance without deciding every meal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[Hypothesis]. Test: first 10 households report whether they…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Pause any week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paid-for weeks the customer cannot use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Price is the top cancellation driver in UK meal kits…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"Positioning".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makes money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payer is the trigger-week household from Positioning: a dated dietary trigger plus observable convenience-food spending. They pay for a week of ready-to-eat meals rebuilt around their restriction, with the right to skip any week free.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3447288"/>
                <a:gridCol w="459943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Scale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Revenue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household, 3 servings/week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£10.56–£21.24 (= 3 × £3.52–£7.08)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 households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£422.40–£849.60/week (= 40 × 3 × £3.52–£7.08)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"Business Model".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actually be done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real customer exists yet. The “Alex” trigger-week persona is a planning hypothesis, not a recruited person </a:t>
            </a:r>
            <a:r>
              <a:rPr lang="en-US" sz="16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[Hypothesis]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Zero households have been hand-recruited, and none can be until the founder names the operating city — still…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386584"/>
                <a:gridCol w="2386584"/>
                <a:gridCol w="896112"/>
                <a:gridCol w="238658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Assumption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 it decides the outcome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How to test 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founder’s country and currency are UK or Australia,…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Blocks demand sizing, all prices, competitor comparison and…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Unknown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Founder names city, country and currency by…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Trigger-week diners pay for prepared meals at a price…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If false, no business exists however well it is built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Assumed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Hand-recruit 10: ≥6 name a dated trigger…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"Feasibility Assessment".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to start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486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1,180 GBP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132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costs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634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2,864 GBP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8280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costs</a:t>
            </a:r>
            <a:endParaRPr lang="en-US" sz="11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4663440" y="2240280"/>
          <a:ext cx="3931920" cy="1965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Text 10"/>
          <p:cNvSpPr/>
          <p:nvPr/>
        </p:nvSpPr>
        <p:spPr>
          <a:xfrm>
            <a:off x="548640" y="2240280"/>
            <a:ext cx="3931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currency GBP (provisional — see "What the team disagreed on"). City: not named, so every local price is </a:t>
            </a:r>
            <a:r>
              <a:rPr lang="en-US" sz="16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re-prices when the founder names it by 2026-09-28. Month: September 2026.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"Startup Budget".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£1,180 one-time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business registration £50 </a:t>
            </a:r>
            <a:r>
              <a:rPr lang="en-US" sz="16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hygiene certification £40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first-year liability insurance £500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insulated bags and ice packs £80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remainder ~£510 for equipment and…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084832"/>
                <a:gridCol w="713232"/>
                <a:gridCol w="2167128"/>
                <a:gridCol w="309067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Price per serving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£5.25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planning anchor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[Estimate] midpoint of £3.52–£7.08 delivered-meal reference…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Variable cost per serving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£4.05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ingredients, prep, packaging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[Estimate] from Startup Budget handoff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"Financial Model (estimates)".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the first customers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recruit the first 10 trial households by hand by 2026-10-15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prove which message retains, and spend nothing on paid media while contribution_margin_per_unit = −£0.40 </a:t>
            </a:r>
            <a:r>
              <a:rPr lang="en-US" sz="16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because every paid customer added…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4023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Dietitian / GP direct referral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highest trust, zero media cash, gated on professionals’…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Disease-specific support groups (Facebook/Reddit)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trigger discussed live; self-promotion rules vary [Unknown]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"Marketing Plan".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30 days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the city and currency — by 2026-09-28 [minimumcitynamingdate]. Every legal duty, price band and food-safety rule hangs on this. The jurisdiction is </a:t>
            </a:r>
            <a:r>
              <a:rPr lang="en-US" sz="15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business registration. Australia: a home-based food business must notify the local council and may need approval before starting </a:t>
            </a:r>
            <a:r>
              <a:rPr lang="en-US" sz="1500" b="1" dirty="0">
                <a:solidFill>
                  <a:srgbClr val="0478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[Verified R2, R3]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Food-safety procedure and accountable person. Chilled food must arrive ≤5°C, hot ≥60°C </a:t>
            </a:r>
            <a:r>
              <a:rPr lang="en-US" sz="1500" b="1" dirty="0">
                <a:solidFill>
                  <a:srgbClr val="0478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[Verified R1]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allergen double-check at dispatch by a named person, two checks [Security decision].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 account for manual payments. Security has ruled no card data on the site in v1, so payments stay manual. Confirm bank transfer is the method </a:t>
            </a:r>
            <a:r>
              <a:rPr lang="en-US" sz="1500" b="1" dirty="0">
                <a:solidFill>
                  <a:srgbClr val="4D7C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"Launch Summary".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sure these numbers are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663440" y="1188720"/>
          <a:ext cx="393192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401 labelled claims across 10 documents.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verified from an official source, 101 reported by a named source.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estimates and 10 assumptions.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marked unknown: nobody has established them yet.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Counted from the labels the team wrote in each document. Verified needs an official source.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 not know yet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figure had no evidence label from the specialist and was marked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no retrieved source supports it.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Erik's note: The deliverable cleanly defines a sharp primary segment with observable criteria, testable hypotheses, and proper handoff structure aligned with team targets.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citation pointed at a source that was never retrieved and was marked Unknown.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figure attributed to a source could not be found on that source's page: 40 (M6).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of 27 documents are not marked complete: Target Customer, Market Research, Competitor Analysis, Feasibility Assessment, Positioning, Business Model, Financial Model (estimates), Marketing Plan, Sales Funnel, Launch Summary, Business Risk Analysis.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facts came from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GreenBite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store.lumina-intelligence.com: [PDF] 2026 - Lumina Intelligence UK Foodservice Delivery Market Report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marketdataforecast.com: UK Food Delivery Market Size, Share, Growth &amp; Trends, 2034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bonafideresearch.com: Table Of Content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linkedin.com: UK Foodservice Delivery Market to Reach £14.8bn by 2026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store.mintel.com: UK Eating Out Review: 2026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everboost.co.uk: DTC Subscription Churn Benchmarks: What Is Normal in 2026?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mealboxguide.co.uk: The UK Meal Kit Market in 2026 – Analysis &amp; Data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mealboxguide.co.uk: The Meal Kit Market in 2026: 5 Numbers You Should Know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Showing 8 of 35. The full ledger is on each deliverable in Hatchio.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GreenBite</dc:title>
  <dc:subject>PptxGenJS Presentation</dc:subject>
  <dc:creator>Hatchio AI</dc:creator>
  <cp:lastModifiedBy>Hatchio AI</cp:lastModifiedBy>
  <cp:revision>1</cp:revision>
  <dcterms:created xsi:type="dcterms:W3CDTF">2026-10-29T18:39:51Z</dcterms:created>
  <dcterms:modified xsi:type="dcterms:W3CDTF">2026-10-29T18:39:51Z</dcterms:modified>
</cp:coreProperties>
</file>