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One-time cash costs (USD)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Domain name (.com, one year)</c:v>
                  </c:pt>
                  <c:pt idx="1">
                    <c:v>Integration spike, 14-day LLM/API…</c:v>
                  </c:pt>
                  <c:pt idx="2">
                    <c:v>LLM fallback buffer, one month</c:v>
                  </c:pt>
                  <c:pt idx="3">
                    <c:v>Business registration / legal setup</c:v>
                  </c:pt>
                  <c:pt idx="4">
                    <c:v>Professional liability / E&amp;O insurance…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275</c:v>
                </c:pt>
                <c:pt idx="4">
                  <c:v>450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Claims by evidence label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Recommendation</c:v>
                  </c:pt>
                  <c:pt idx="1">
                    <c:v>Unknown</c:v>
                  </c:pt>
                  <c:pt idx="2">
                    <c:v>Inference</c:v>
                  </c:pt>
                  <c:pt idx="3">
                    <c:v>Hypothesis</c:v>
                  </c:pt>
                  <c:pt idx="4">
                    <c:v>Assumption</c:v>
                  </c:pt>
                  <c:pt idx="5">
                    <c:v>Estimate</c:v>
                  </c:pt>
                  <c:pt idx="6">
                    <c:v>Source</c:v>
                  </c:pt>
                  <c:pt idx="7">
                    <c:v>Verified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</c:v>
                </c:pt>
                <c:pt idx="1">
                  <c:v>42</c:v>
                </c:pt>
                <c:pt idx="2">
                  <c:v>23</c:v>
                </c:pt>
                <c:pt idx="3">
                  <c:v>35</c:v>
                </c:pt>
                <c:pt idx="4">
                  <c:v>19</c:v>
                </c:pt>
                <c:pt idx="5">
                  <c:v>116</c:v>
                </c:pt>
                <c:pt idx="6">
                  <c:v>60</c:v>
                </c:pt>
                <c:pt idx="7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417320"/>
            <a:ext cx="822960" cy="64008"/>
          </a:xfrm>
          <a:prstGeom prst="rect">
            <a:avLst/>
          </a:prstGeom>
          <a:solidFill>
            <a:srgbClr val="A9A4FF"/>
          </a:solidFill>
          <a:ln w="12700">
            <a:solidFill>
              <a:srgbClr val="A9A4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7F6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6974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AI-powered project management platform for freelancers and small teams. It helps users organize tasks, automate repetitive workflows, track deadlines, and collaborate with clients.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2026-09-24 from 10 of the team's documents. Every line is theirs, labels and all.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Solo, self-employed web developers and designers who work on monthly client retainers. The trigger: the week they take on a third concurrent client or their first retainer, “send the client a weekly status update” stops being occasional…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Online, city-independent: r/freelance and r/Freelancers — both appear in the retrieved freelancer threads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K8, K5, K7]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Profession-specific subreddits (r/webdev), Discord servers for freelance developers and designers, Indie…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reach payingpilottarget = 25 by 2026-12-23 with a self-serve 14-day trial, expect 250–500 trial starts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The 48-hour recruiting test in “What we know” measures whether these venues can generate that.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Jobs: keep every client informed without being chased, never miss a deadline, get paid without scope disputes. Pains: re-assembling status from scattered boards, timers and email every week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K7, K8]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scope creep and contract/SOW…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"Target Customer".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Product: an AI project-management tool for solo freelancers, web-based, whose first wedge is automated weekly client status updates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Customer: solo freelancers; profession not yet named.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609344"/>
                <a:gridCol w="969264"/>
                <a:gridCol w="29992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Figure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 or 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AI-in-PM market,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$4.14B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M1]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Commercial report seller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AI-in-PM market,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$4.17B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M3]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Commercial report seller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AI-PM market, 2025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$2.1B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M2]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Commercial report seller, different definition/base year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 Research".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 is doing this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freelancer this product targets already does the weekly client status update by hand — email draft, spreadsheet, calendar reminders </a:t>
            </a:r>
            <a:r>
              <a:rPr lang="en-US" sz="15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Asana owns mindshare and a free habit for small teams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C6]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Trello wins on simplicity and $5 entry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C8]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ClickUp underprices on breadth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C8]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Motion is the only named tool with genuine AI automation out of the box…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named competitor makes the weekly client status update its core automated feature. Asana, Trello and Notion treat status as internal housekeeping; Motion treats time; Teamwork treats clients as projects but assumes an agency structure…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Price: the cheapest paid entries are Trello $5 and ClickUp $7 per user/month, with AI as a $9 add-on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C1, C8]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or a $19+ Motion plan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C1, C3]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"Competitor Analysis".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retainer-based solo web developer or designer today produces the weekly client update by hand: an email draft plus a spreadsheet plus memory, costing £0 cash but at least the 2 h/week the pilot targets </a:t>
            </a:r>
            <a:r>
              <a:rPr lang="en-US" sz="16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1691640"/>
                <a:gridCol w="2121408"/>
                <a:gridCol w="2121408"/>
                <a:gridCol w="212140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 claim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Attribute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Evidence status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Test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Recover 2 h/week of Friday admin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Automated aggregation and drafting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[Hypothesis]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diary, first 25 paying users, weeks 1–2 vs. 3–4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Stop being chased for updates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Auto-timed draft rhythm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[Hypothesis]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 client "any updates?" messages 30 days pre/post signup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"Positioning".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makes money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freelancer pays, not the client. The first 25 paying users are solo web developers/designers on retainers with 3+ concurrent clients, and they buy one thing: a client-ready weekly status update drafted from their existing Trello/Quire…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3154680"/>
                <a:gridCol w="1572768"/>
                <a:gridCol w="33192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 line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 per user-month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LLM API generations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$0.40–$1.00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20–40 moderate-length draft calls, current per-token…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 variable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$2.04–$4.04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comfortably below $15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"Business Model".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actually be done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has paid, and no one has been asked. The global AI-in-PM figure of $4.14B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M1]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does not measure solo freelancers' willingness to pay </a:t>
            </a:r>
            <a:r>
              <a:rPr lang="en-US" sz="16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386584"/>
                <a:gridCol w="2386584"/>
                <a:gridCol w="896112"/>
                <a:gridCol w="238658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 it decides the outcome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to test 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Solo web devs/designers on retainers with 3+ clients will…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Demand; without it there is no business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problem interviews; ≥10 say yes and pre-commit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manual status quo is the true incumbent, not…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Positioning and wedge attractiveness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Estimated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Show prototype to 10 benchmark users; ≥7 prefer auto draft…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"Feasibility Assessment".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to start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486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11,585 USD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32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costs, of which 10,800 non-cash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1,104 USD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8280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costs</a:t>
            </a:r>
            <a:endParaRPr lang="en-US" sz="11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663440" y="2240280"/>
          <a:ext cx="3931920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ext 10"/>
          <p:cNvSpPr/>
          <p:nvPr/>
        </p:nvSpPr>
        <p:spPr>
          <a:xfrm>
            <a:off x="548640" y="2240280"/>
            <a:ext cx="3931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USD. Operating city not yet named by the founder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so every agreed team number is in USD; I cost in USD and mark local business costs — registration, insurance, tax, data-protection — as unpriced until the founder names the city.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"Startup Budget".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Covered from the “forgotten” list: owner pay ✓ 900/month; card processing ✓ 0.74/user; refunds ✓ ~0.30/user allowance; licences — no licence duty identified, data-protection duty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delivery and platform fees n/a for pure SaaS; VAT…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606040"/>
                <a:gridCol w="1709928"/>
                <a:gridCol w="987552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Price per seat per month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USD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Agreed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pilotpricerecommended; inside Market Research band 10–20…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Variable cost per user-month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2.04–4.04 USD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William: LLM 0.40–1.00, integrations 0.10–0.50, hosting…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"Financial Model (estimates)".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 first customers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25 paying users by 2026-12-23, from 250–500 free trials at an assumed 5–10% trial-to-paid rate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Contribution margin is $11.96 per user-month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so the hard ceiling on cost to win one paying customer is $12 — one…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3867912"/>
                <a:gridCol w="417880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Organic r/freelance and r/Freelancers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Primary agreed venue; $0 cash, high trust, slow; self-promo…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Reddit ads to r/freelance + r/webdev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Fast, measurable; price-to-margin math likely fails; test…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"Marketing Plan".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30 days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operating city and register the business. No retrieved source states your jurisdiction, so all non-UK-GDPR legal duties are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10080"/>
          <a:ext cx="8046720" cy="914400"/>
        </p:xfrm>
        <a:graphic>
          <a:graphicData uri="http://schemas.openxmlformats.org/drawingml/2006/table">
            <a:tbl>
              <a:tblPr/>
              <a:tblGrid>
                <a:gridCol w="795528"/>
                <a:gridCol w="1975104"/>
                <a:gridCol w="527608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Week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Dated actions and targets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 25 – Oct 1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Founder: complete business registration, start payment…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 2 – Oct 8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Engineering: implement gates 3 (password min 12, 30-min…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 9 – Oct 15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Internal beta: hand-recruit 5 freelancers from founder's…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 16 – Oct 22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Publish the three approved launch posts on LinkedIn, X,…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Day 30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 24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Evaluate against the Day-30 decision below.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"Launch Summary".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sure these numbers 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663440" y="1188720"/>
          <a:ext cx="393192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329 labelled claims across 10 documents.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verified from an official source, 60 reported by a named source.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 estimates and 19 assumptions.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marked unknown: nobody has established them yet.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Counted from the labels the team wrote in each document. Verified needs an official source.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not know yet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citations pointed at a source that was never retrieved and were marked Unknown.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figures had no evidence label from the specialist and were marked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no retrieved source supports them.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Lars's note: The unit economics cleanly substantiate a positive variable contribution margin of $10.96–$12.96 per seat at the agreed $15 price, though full profitability requires scaling past solo founder time costs.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citations pointed at a source that was never retrieved and were marked Unknown.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of 39 documents are not marked complete: Competitor Analysis, Business Model, Product Plan, Startup Budget, Financial Model (estimates), Security Review, Marketing Plan, Sales Funnel, Launch Summary, Launch Summary.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facts came from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FlowPilot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fortunebusinessinsights.com: Freelance Platforms Market Size, Share, Growth Forecast, ...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dataintelo.com: Freelance Management Platforms Market Research Report 2034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factmr.com: Freelance Platforms Market, Growth and Forecast 2036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sphericalinsights.com: Top 20 Companies in Global Freelance Management Software Market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6634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reddit.com: Productivity Tools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reddit.com: Productivity tools for freelancers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reddit.com: What tools do you wish you had earlier as a freelancer?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reddit.com: Freelancers, share your productivity secrets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 8 of 52. The full ledger is on each deliverable in Hatchio.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FlowPilot</dc:title>
  <dc:subject>PptxGenJS Presentation</dc:subject>
  <dc:creator>Hatchio AI</dc:creator>
  <cp:lastModifiedBy>Hatchio AI</cp:lastModifiedBy>
  <cp:revision>1</cp:revision>
  <dcterms:created xsi:type="dcterms:W3CDTF">2026-10-29T18:17:26Z</dcterms:created>
  <dcterms:modified xsi:type="dcterms:W3CDTF">2026-10-29T18:17:26Z</dcterms:modified>
</cp:coreProperties>
</file>