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7.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8.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One-time cash costs (GBP)</a:t>
            </a:r>
          </a:p>
        </c:rich>
      </c:tx>
      <c:layout/>
      <c:overlay val="0"/>
    </c:title>
    <c:autoTitleDeleted val="0"/>
    <c:plotArea>
      <c:layout/>
      <c:barChart>
        <c:barDir val="bar"/>
        <c:grouping val="clustered"/>
        <c:varyColors val="0"/>
        <c:ser>
          <c:idx val="0"/>
          <c:order val="0"/>
          <c:tx>
            <c:strRef>
              <c:f>Sheet1!$B$1</c:f>
              <c:strCache>
                <c:ptCount val="1"/>
                <c:pt idx="0">
                  <c:v>Cash</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Sheet1!$A$2:$A$5</c:f>
              <c:multiLvlStrCache>
                <c:ptCount val="4"/>
                <c:lvl>
                  <c:pt idx="0">
                    <c:v>Mac + iPhone for development</c:v>
                  </c:pt>
                  <c:pt idx="1">
                    <c:v>App icon / brand asset</c:v>
                  </c:pt>
                  <c:pt idx="2">
                    <c:v>Companies House Ltd registration</c:v>
                  </c:pt>
                  <c:pt idx="3">
                    <c:v>Apple Developer Program, 1 year</c:v>
                  </c:pt>
                </c:lvl>
              </c:multiLvlStrCache>
            </c:multiLvlStrRef>
          </c:cat>
          <c:val>
            <c:numRef>
              <c:f>Sheet1!$B$2:$B$5</c:f>
              <c:numCache>
                <c:formatCode>General</c:formatCode>
                <c:ptCount val="4"/>
                <c:pt idx="0">
                  <c:v>0</c:v>
                </c:pt>
                <c:pt idx="1">
                  <c:v>0</c:v>
                </c:pt>
                <c:pt idx="2">
                  <c:v>12</c:v>
                </c:pt>
                <c:pt idx="3">
                  <c:v>79</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Claims by evidence label</a:t>
            </a:r>
          </a:p>
        </c:rich>
      </c:tx>
      <c:layout/>
      <c:overlay val="0"/>
    </c:title>
    <c:autoTitleDeleted val="0"/>
    <c:plotArea>
      <c:layout/>
      <c:barChart>
        <c:barDir val="bar"/>
        <c:grouping val="clustered"/>
        <c:varyColors val="0"/>
        <c:ser>
          <c:idx val="0"/>
          <c:order val="0"/>
          <c:tx>
            <c:strRef>
              <c:f>Sheet1!$B$1</c:f>
              <c:strCache>
                <c:ptCount val="1"/>
                <c:pt idx="0">
                  <c:v>Claims</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Sheet1!$A$2:$A$9</c:f>
              <c:multiLvlStrCache>
                <c:ptCount val="8"/>
                <c:lvl>
                  <c:pt idx="0">
                    <c:v>Recommendation</c:v>
                  </c:pt>
                  <c:pt idx="1">
                    <c:v>Unknown</c:v>
                  </c:pt>
                  <c:pt idx="2">
                    <c:v>Inference</c:v>
                  </c:pt>
                  <c:pt idx="3">
                    <c:v>Hypothesis</c:v>
                  </c:pt>
                  <c:pt idx="4">
                    <c:v>Assumption</c:v>
                  </c:pt>
                  <c:pt idx="5">
                    <c:v>Estimate</c:v>
                  </c:pt>
                  <c:pt idx="6">
                    <c:v>Source</c:v>
                  </c:pt>
                  <c:pt idx="7">
                    <c:v>Verified</c:v>
                  </c:pt>
                </c:lvl>
              </c:multiLvlStrCache>
            </c:multiLvlStrRef>
          </c:cat>
          <c:val>
            <c:numRef>
              <c:f>Sheet1!$B$2:$B$9</c:f>
              <c:numCache>
                <c:formatCode>General</c:formatCode>
                <c:ptCount val="8"/>
                <c:pt idx="0">
                  <c:v>12</c:v>
                </c:pt>
                <c:pt idx="1">
                  <c:v>31</c:v>
                </c:pt>
                <c:pt idx="2">
                  <c:v>16</c:v>
                </c:pt>
                <c:pt idx="3">
                  <c:v>15</c:v>
                </c:pt>
                <c:pt idx="4">
                  <c:v>46</c:v>
                </c:pt>
                <c:pt idx="5">
                  <c:v>150</c:v>
                </c:pt>
                <c:pt idx="6">
                  <c:v>91</c:v>
                </c:pt>
                <c:pt idx="7">
                  <c:v>0</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C2E"/>
        </a:solidFill>
      </p:bgPr>
    </p:bg>
    <p:spTree>
      <p:nvGrpSpPr>
        <p:cNvPr id="1" name=""/>
        <p:cNvGrpSpPr/>
        <p:nvPr/>
      </p:nvGrpSpPr>
      <p:grpSpPr>
        <a:xfrm>
          <a:off x="0" y="0"/>
          <a:ext cx="0" cy="0"/>
          <a:chOff x="0" y="0"/>
          <a:chExt cx="0" cy="0"/>
        </a:xfrm>
      </p:grpSpPr>
      <p:sp>
        <p:nvSpPr>
          <p:cNvPr id="2" name="Shape 0"/>
          <p:cNvSpPr/>
          <p:nvPr/>
        </p:nvSpPr>
        <p:spPr>
          <a:xfrm>
            <a:off x="548640" y="1417320"/>
            <a:ext cx="822960" cy="64008"/>
          </a:xfrm>
          <a:prstGeom prst="rect">
            <a:avLst/>
          </a:prstGeom>
          <a:solidFill>
            <a:srgbClr val="A9A4FF"/>
          </a:solidFill>
          <a:ln w="12700">
            <a:solidFill>
              <a:srgbClr val="A9A4FF"/>
            </a:solidFill>
            <a:prstDash val="solid"/>
          </a:ln>
        </p:spPr>
      </p:sp>
      <p:sp>
        <p:nvSpPr>
          <p:cNvPr id="3" name="Text 1"/>
          <p:cNvSpPr/>
          <p:nvPr/>
        </p:nvSpPr>
        <p:spPr>
          <a:xfrm>
            <a:off x="548640" y="1600200"/>
            <a:ext cx="8046720" cy="1005840"/>
          </a:xfrm>
          <a:prstGeom prst="rect">
            <a:avLst/>
          </a:prstGeom>
          <a:noFill/>
          <a:ln/>
        </p:spPr>
        <p:txBody>
          <a:bodyPr wrap="square" lIns="0" tIns="0" rIns="0" bIns="0" rtlCol="0" anchor="t">
            <a:normAutofit/>
          </a:bodyPr>
          <a:lstStyle/>
          <a:p>
            <a:pPr indent="0" marL="0">
              <a:buNone/>
            </a:pPr>
            <a:r>
              <a:rPr lang="en-US" sz="3600" b="1" dirty="0">
                <a:solidFill>
                  <a:srgbClr val="F7F6FD"/>
                </a:solidFill>
                <a:latin typeface="Arial" pitchFamily="34" charset="0"/>
                <a:ea typeface="Arial" pitchFamily="34" charset="-122"/>
                <a:cs typeface="Arial" pitchFamily="34" charset="-120"/>
              </a:rPr>
              <a:t>FitSphere</a:t>
            </a:r>
            <a:endParaRPr lang="en-US" sz="3600" dirty="0"/>
          </a:p>
        </p:txBody>
      </p:sp>
      <p:sp>
        <p:nvSpPr>
          <p:cNvPr id="4" name="Text 2"/>
          <p:cNvSpPr/>
          <p:nvPr/>
        </p:nvSpPr>
        <p:spPr>
          <a:xfrm>
            <a:off x="548640" y="2697480"/>
            <a:ext cx="7498080" cy="1280160"/>
          </a:xfrm>
          <a:prstGeom prst="rect">
            <a:avLst/>
          </a:prstGeom>
          <a:noFill/>
          <a:ln/>
        </p:spPr>
        <p:txBody>
          <a:bodyPr wrap="square" lIns="0" tIns="0" rIns="0" bIns="0" rtlCol="0" anchor="t">
            <a:normAutofit/>
          </a:bodyPr>
          <a:lstStyle/>
          <a:p>
            <a:pPr indent="0" marL="0">
              <a:buNone/>
            </a:pPr>
            <a:r>
              <a:rPr lang="en-US" sz="1600" dirty="0">
                <a:solidFill>
                  <a:srgbClr val="C9C8E8"/>
                </a:solidFill>
                <a:latin typeface="Arial" pitchFamily="34" charset="0"/>
                <a:ea typeface="Arial" pitchFamily="34" charset="-122"/>
                <a:cs typeface="Arial" pitchFamily="34" charset="-120"/>
              </a:rPr>
              <a:t>A fitness and wellness application offering personalized workout plans, progress tracking, daily challenges, and community features.</a:t>
            </a:r>
            <a:endParaRPr lang="en-US" sz="1600" dirty="0"/>
          </a:p>
        </p:txBody>
      </p:sp>
      <p:sp>
        <p:nvSpPr>
          <p:cNvPr id="5" name="Text 3"/>
          <p:cNvSpPr/>
          <p:nvPr/>
        </p:nvSpPr>
        <p:spPr>
          <a:xfrm>
            <a:off x="548640" y="4389120"/>
            <a:ext cx="8046720" cy="365760"/>
          </a:xfrm>
          <a:prstGeom prst="rect">
            <a:avLst/>
          </a:prstGeom>
          <a:noFill/>
          <a:ln/>
        </p:spPr>
        <p:txBody>
          <a:bodyPr wrap="square" lIns="0" tIns="0" rIns="0" bIns="0" rtlCol="0" anchor="t"/>
          <a:lstStyle/>
          <a:p>
            <a:pPr indent="0" marL="0">
              <a:buNone/>
            </a:pPr>
            <a:r>
              <a:rPr lang="en-US" sz="1100" dirty="0">
                <a:solidFill>
                  <a:srgbClr val="C9C8E8"/>
                </a:solidFill>
                <a:latin typeface="Arial" pitchFamily="34" charset="0"/>
                <a:ea typeface="Arial" pitchFamily="34" charset="-122"/>
                <a:cs typeface="Arial" pitchFamily="34" charset="-120"/>
              </a:rPr>
              <a:t>Prepared 2026-09-24 from 10 of the team's documents. Every line is theirs, labels and all.</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it is for</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2</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The trigger that creates the need: an adult has, in the past 18 months, started a structured workout programme twice or more and stopped before completing the fourth week </a:t>
            </a:r>
            <a:r>
              <a:rPr lang="en-US" sz="1500" b="1" dirty="0">
                <a:solidFill>
                  <a:srgbClr val="A21CAF"/>
                </a:solidFill>
                <a:latin typeface="Arial" pitchFamily="34" charset="0"/>
                <a:ea typeface="Arial" pitchFamily="34" charset="-122"/>
                <a:cs typeface="Arial" pitchFamily="34" charset="-120"/>
              </a:rPr>
              <a:t>[Assumption]</a:t>
            </a:r>
            <a:r>
              <a:rPr lang="en-US" sz="1500" dirty="0">
                <a:solidFill>
                  <a:srgbClr val="1A1C2E"/>
                </a:solidFill>
                <a:latin typeface="Arial" pitchFamily="34" charset="0"/>
                <a:ea typeface="Arial" pitchFamily="34" charset="-122"/>
                <a:cs typeface="Arial" pitchFamily="34" charset="-120"/>
              </a:rPr>
              <a: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I will not invent a named person, because the standard is observable traits, not a made-up persona. A working sketch to test — 25–35, employed, owns an iPhone, has tried 2–4 programmes and quit around week 3 — is a labelled construct, not…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Online: UK-Muscle.co.uk forum </a:t>
            </a:r>
            <a:r>
              <a:rPr lang="en-US" sz="1500" b="1" dirty="0">
                <a:solidFill>
                  <a:srgbClr val="0369A1"/>
                </a:solidFill>
                <a:latin typeface="Arial" pitchFamily="34" charset="0"/>
                <a:ea typeface="Arial" pitchFamily="34" charset="-122"/>
                <a:cs typeface="Arial" pitchFamily="34" charset="-120"/>
              </a:rPr>
              <a:t>[Source K7]</a:t>
            </a:r>
            <a:r>
              <a:rPr lang="en-US" sz="1500" dirty="0">
                <a:solidFill>
                  <a:srgbClr val="1A1C2E"/>
                </a:solidFill>
                <a:latin typeface="Arial" pitchFamily="34" charset="0"/>
                <a:ea typeface="Arial" pitchFamily="34" charset="-122"/>
                <a:cs typeface="Arial" pitchFamily="34" charset="-120"/>
              </a:rPr>
              <a:t>, MuscleTalk </a:t>
            </a:r>
            <a:r>
              <a:rPr lang="en-US" sz="1500" b="1" dirty="0">
                <a:solidFill>
                  <a:srgbClr val="0369A1"/>
                </a:solidFill>
                <a:latin typeface="Arial" pitchFamily="34" charset="0"/>
                <a:ea typeface="Arial" pitchFamily="34" charset="-122"/>
                <a:cs typeface="Arial" pitchFamily="34" charset="-120"/>
              </a:rPr>
              <a:t>[Source K6]</a:t>
            </a:r>
            <a:r>
              <a:rPr lang="en-US" sz="1500" dirty="0">
                <a:solidFill>
                  <a:srgbClr val="1A1C2E"/>
                </a:solidFill>
                <a:latin typeface="Arial" pitchFamily="34" charset="0"/>
                <a:ea typeface="Arial" pitchFamily="34" charset="-122"/>
                <a:cs typeface="Arial" pitchFamily="34" charset="-120"/>
              </a:rPr>
              <a:t>, UK Running Community on Facebook </a:t>
            </a:r>
            <a:r>
              <a:rPr lang="en-US" sz="1500" b="1" dirty="0">
                <a:solidFill>
                  <a:srgbClr val="0369A1"/>
                </a:solidFill>
                <a:latin typeface="Arial" pitchFamily="34" charset="0"/>
                <a:ea typeface="Arial" pitchFamily="34" charset="-122"/>
                <a:cs typeface="Arial" pitchFamily="34" charset="-120"/>
              </a:rPr>
              <a:t>[Source K5]</a:t>
            </a:r>
            <a:r>
              <a:rPr lang="en-US" sz="1500" dirty="0">
                <a:solidFill>
                  <a:srgbClr val="1A1C2E"/>
                </a:solidFill>
                <a:latin typeface="Arial" pitchFamily="34" charset="0"/>
                <a:ea typeface="Arial" pitchFamily="34" charset="-122"/>
                <a:cs typeface="Arial" pitchFamily="34" charset="-120"/>
              </a:rPr>
              <a:t>, and Reddit running/fitness subreddits </a:t>
            </a:r>
            <a:r>
              <a:rPr lang="en-US" sz="1500" b="1" dirty="0">
                <a:solidFill>
                  <a:srgbClr val="0369A1"/>
                </a:solidFill>
                <a:latin typeface="Arial" pitchFamily="34" charset="0"/>
                <a:ea typeface="Arial" pitchFamily="34" charset="-122"/>
                <a:cs typeface="Arial" pitchFamily="34" charset="-120"/>
              </a:rPr>
              <a:t>[Source K5]</a:t>
            </a:r>
            <a:r>
              <a:rPr lang="en-US" sz="1500" dirty="0">
                <a:solidFill>
                  <a:srgbClr val="1A1C2E"/>
                </a:solidFill>
                <a:latin typeface="Arial" pitchFamily="34" charset="0"/>
                <a:ea typeface="Arial" pitchFamily="34" charset="-122"/>
                <a:cs typeface="Arial" pitchFamily="34" charset="-120"/>
              </a:rPr>
              <a: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Job: “Help me start a programme and not abandon it by week four.” Pains: repeating a failure feels worse than not starting; motivation collapses as novelty fades in weeks 2–4; there is no usable signal of progress in the first month.</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"Target Customer". The team marked this complete with limitations.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market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3</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The market is consumer fitness apps: mobile software that plans, tracks or guides workouts, paid by subscription. Customer: adults 18–40 who repeatedly start structured programmes and stop within one month </a:t>
            </a:r>
            <a:r>
              <a:rPr lang="en-US" sz="1600" b="1" dirty="0">
                <a:solidFill>
                  <a:srgbClr val="A21CAF"/>
                </a:solidFill>
                <a:latin typeface="Arial" pitchFamily="34" charset="0"/>
                <a:ea typeface="Arial" pitchFamily="34" charset="-122"/>
                <a:cs typeface="Arial" pitchFamily="34" charset="-120"/>
              </a:rPr>
              <a:t>[Assumption]</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3758184"/>
                <a:gridCol w="1014984"/>
                <a:gridCol w="1088136"/>
                <a:gridCol w="2176272"/>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Figure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Source or 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US fitness app market, 2025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$652.1M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M3]</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IMARC, narrow scope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US fitness app demand, 2025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$2.60B</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M4]</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Future Market Insights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US fitness app market, 2025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~$4.4B</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M2]</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SNS Insider US subset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US fitness app market, 2033 projection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$10,301.5M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M1]</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Dec 2022, old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 Research". The team marked this complete with limitations.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else is doing this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4</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customer starts structured workout programmes and quits inside a month. The most dangerous competitor is the free, unstructured content they already use: no plan, no tracking, no reason to return.</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Target Customer asked which free app this segment actually used last. That cannot be pinned down from sources </a:t>
            </a:r>
            <a:r>
              <a:rPr lang="en-US" sz="1400" b="1" dirty="0">
                <a:solidFill>
                  <a:srgbClr val="BE123C"/>
                </a:solidFill>
                <a:latin typeface="Arial" pitchFamily="34" charset="0"/>
                <a:ea typeface="Arial" pitchFamily="34" charset="-122"/>
                <a:cs typeface="Arial" pitchFamily="34" charset="-120"/>
              </a:rPr>
              <a:t>[Unknown]</a:t>
            </a:r>
            <a:r>
              <a:rPr lang="en-US" sz="1400" dirty="0">
                <a:solidFill>
                  <a:srgbClr val="1A1C2E"/>
                </a:solidFill>
                <a:latin typeface="Arial" pitchFamily="34" charset="0"/>
                <a:ea typeface="Arial" pitchFamily="34" charset="-122"/>
                <a:cs typeface="Arial" pitchFamily="34" charset="-120"/>
              </a:rPr>
              <a:t>: Freeletics does not appear in any retrieved source, and Nike Training Club's free status appears only in secondary…</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Beyond free, the most direct paid substitutes auto-generate plans rather than stream classes: Fitbod, TR(AI)NER, and Shred. Apple Fitness+ sits at almost our planned price but is not personalised; Peloton is classes at $15.99–$28.99…</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Fitbod and TR(AI)NER are strong at auto-generated plan mechanics and both sit above our planned $9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a:t>
            </a:r>
            <a:r>
              <a:rPr lang="en-US" sz="1400" b="1" dirty="0">
                <a:solidFill>
                  <a:srgbClr val="0369A1"/>
                </a:solidFill>
                <a:latin typeface="Arial" pitchFamily="34" charset="0"/>
                <a:ea typeface="Arial" pitchFamily="34" charset="-122"/>
                <a:cs typeface="Arial" pitchFamily="34" charset="-120"/>
              </a:rPr>
              <a:t>[Source C4, C5, C8]</a:t>
            </a:r>
            <a:r>
              <a:rPr lang="en-US" sz="1400" dirty="0">
                <a:solidFill>
                  <a:srgbClr val="1A1C2E"/>
                </a:solidFill>
                <a:latin typeface="Arial" pitchFamily="34" charset="0"/>
                <a:ea typeface="Arial" pitchFamily="34" charset="-122"/>
                <a:cs typeface="Arial" pitchFamily="34" charset="-120"/>
              </a:rPr>
              <a:t>. Apple Fitness+ owns the trusted-brand, same-price spot with best device integration </a:t>
            </a:r>
            <a:r>
              <a:rPr lang="en-US" sz="1400" b="1" dirty="0">
                <a:solidFill>
                  <a:srgbClr val="0369A1"/>
                </a:solidFill>
                <a:latin typeface="Arial" pitchFamily="34" charset="0"/>
                <a:ea typeface="Arial" pitchFamily="34" charset="-122"/>
                <a:cs typeface="Arial" pitchFamily="34" charset="-120"/>
              </a:rPr>
              <a:t>[Source C3, C4]</a:t>
            </a:r>
            <a:r>
              <a:rPr lang="en-US" sz="1400" dirty="0">
                <a:solidFill>
                  <a:srgbClr val="1A1C2E"/>
                </a:solidFill>
                <a:latin typeface="Arial" pitchFamily="34" charset="0"/>
                <a:ea typeface="Arial" pitchFamily="34" charset="-122"/>
                <a:cs typeface="Arial" pitchFamily="34" charset="-120"/>
              </a:rPr>
              <a:t>.</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"Competitor Analysis". The team marked this complete.</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Why us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5</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week-4 quitter today uses, in order: doing nothing and feeling worse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free video scrolling on YouTube/Instagram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free app tiers Shred $0 </a:t>
            </a:r>
            <a:r>
              <a:rPr lang="en-US" sz="1400" b="1" dirty="0">
                <a:solidFill>
                  <a:srgbClr val="0369A1"/>
                </a:solidFill>
                <a:latin typeface="Arial" pitchFamily="34" charset="0"/>
                <a:ea typeface="Arial" pitchFamily="34" charset="-122"/>
                <a:cs typeface="Arial" pitchFamily="34" charset="-120"/>
              </a:rPr>
              <a:t>[Source C8]</a:t>
            </a:r>
            <a:r>
              <a:rPr lang="en-US" sz="1400" dirty="0">
                <a:solidFill>
                  <a:srgbClr val="1A1C2E"/>
                </a:solidFill>
                <a:latin typeface="Arial" pitchFamily="34" charset="0"/>
                <a:ea typeface="Arial" pitchFamily="34" charset="-122"/>
                <a:cs typeface="Arial" pitchFamily="34" charset="-120"/>
              </a:rPr>
              <a:t> and Caliber entry $6 </a:t>
            </a:r>
            <a:r>
              <a:rPr lang="en-US" sz="1400" b="1" dirty="0">
                <a:solidFill>
                  <a:srgbClr val="0369A1"/>
                </a:solidFill>
                <a:latin typeface="Arial" pitchFamily="34" charset="0"/>
                <a:ea typeface="Arial" pitchFamily="34" charset="-122"/>
                <a:cs typeface="Arial" pitchFamily="34" charset="-120"/>
              </a:rPr>
              <a:t>[Source C5]</a:t>
            </a:r>
            <a:r>
              <a:rPr lang="en-US" sz="1400" dirty="0">
                <a:solidFill>
                  <a:srgbClr val="1A1C2E"/>
                </a:solidFill>
                <a:latin typeface="Arial" pitchFamily="34" charset="0"/>
                <a:ea typeface="Arial" pitchFamily="34" charset="-122"/>
                <a:cs typeface="Arial" pitchFamily="34" charset="-120"/>
              </a:rPr>
              <a:t>, with a conflicting $19 in…</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We choose the free video scroll as the single substitute to attack in launch copy, not the free app tier </a:t>
            </a:r>
            <a:r>
              <a:rPr lang="en-US" sz="1400" b="1" dirty="0">
                <a:solidFill>
                  <a:srgbClr val="4D7C0F"/>
                </a:solidFill>
                <a:latin typeface="Arial" pitchFamily="34" charset="0"/>
                <a:ea typeface="Arial" pitchFamily="34" charset="-122"/>
                <a:cs typeface="Arial" pitchFamily="34" charset="-120"/>
              </a:rPr>
              <a:t>[Recommendation]</a:t>
            </a:r>
            <a:r>
              <a:rPr lang="en-US" sz="1400" dirty="0">
                <a:solidFill>
                  <a:srgbClr val="1A1C2E"/>
                </a:solidFill>
                <a:latin typeface="Arial" pitchFamily="34" charset="0"/>
                <a:ea typeface="Arial" pitchFamily="34" charset="-122"/>
                <a:cs typeface="Arial" pitchFamily="34" charset="-120"/>
              </a:rPr>
              <a:t>. The free app tier at least has a plan; the quitter’s real loop is scrolling videos with no start date, no end date…</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Value: you finish week four. Attribute: four-week fixed plan with daily challenges and community. Proof: none yet. The week-4 log-rate target of 30% and month-2 renewal of 50% are team planning targets, not observed behaviour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For: London </a:t>
            </a:r>
            <a:r>
              <a:rPr lang="en-US" sz="1400" b="1" dirty="0">
                <a:solidFill>
                  <a:srgbClr val="6D28D9"/>
                </a:solidFill>
                <a:latin typeface="Arial" pitchFamily="34" charset="0"/>
                <a:ea typeface="Arial" pitchFamily="34" charset="-122"/>
                <a:cs typeface="Arial" pitchFamily="34" charset="-120"/>
              </a:rPr>
              <a:t>[Hypothesis]</a:t>
            </a:r>
            <a:r>
              <a:rPr lang="en-US" sz="1400" dirty="0">
                <a:solidFill>
                  <a:srgbClr val="1A1C2E"/>
                </a:solidFill>
                <a:latin typeface="Arial" pitchFamily="34" charset="0"/>
                <a:ea typeface="Arial" pitchFamily="34" charset="-122"/>
                <a:cs typeface="Arial" pitchFamily="34" charset="-120"/>
              </a:rPr>
              <a:t>, iOS, 18–40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has started 2+ structured programmes in the last 18 months and stopped before week four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They care because repeating failure is the pain, not lack of workouts.</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"Positioning". The team marked this complete.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it makes money</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6</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The payer is the London iOS user 18–40 who repeatedly starts structured programmes and quits by week four [Decision, from Target Customer]. One revenue stream in the first 90 days: a US$9/month subscription for one deliverable — finishing…</a:t>
            </a:r>
            <a:endParaRPr lang="en-US" sz="1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418080"/>
          <a:ext cx="8046720" cy="914400"/>
        </p:xfrm>
        <a:graphic>
          <a:graphicData uri="http://schemas.openxmlformats.org/drawingml/2006/table">
            <a:tbl>
              <a:tblPr/>
              <a:tblGrid>
                <a:gridCol w="5650992"/>
                <a:gridCol w="2395728"/>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Item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US$/sub/month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Apple commission, 15% Small Business Program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1.35 [Assumption]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Digital delivery/hosting</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0.10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Refunds/chargebacks ~1% of gross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0.09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Support (founder time)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0.10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Total variable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1.64</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"Business Model". The team marked this complete with limitations.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Can it actually be done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7</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Not decidable yet without the evidence below — the app can be built in the 90-day window, but whether anyone will pay $9/month for it, and whether the founder can reach them without ads, are both unproven and decide everything else…</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418080"/>
          <a:ext cx="8046720" cy="914400"/>
        </p:xfrm>
        <a:graphic>
          <a:graphicData uri="http://schemas.openxmlformats.org/drawingml/2006/table">
            <a:tbl>
              <a:tblPr/>
              <a:tblGrid>
                <a:gridCol w="2011680"/>
                <a:gridCol w="2011680"/>
                <a:gridCol w="2011680"/>
                <a:gridCol w="2011680"/>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Why it decides the outcome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Status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How to test 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The segment exists as described and quits in weeks 2–4</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Without this, there is no customer and nothing else matters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Assumed (from Target Customer [Hypothesis])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Maja's 10 interviews; passes if ≥6 of 10 confirm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People will pay $9/month rather than use free substitutes…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Without willingness to pay, the app is buildable but not a…</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Unknown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First 10 trials; passes if ≥3 of 10 convert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3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"Feasibility Assessment". The team marked this complete with limitations.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it costs to start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8</a:t>
            </a:r>
            <a:endParaRPr lang="en-US" sz="800" dirty="0"/>
          </a:p>
        </p:txBody>
      </p:sp>
      <p:sp>
        <p:nvSpPr>
          <p:cNvPr id="6" name="Shape 4"/>
          <p:cNvSpPr/>
          <p:nvPr/>
        </p:nvSpPr>
        <p:spPr>
          <a:xfrm>
            <a:off x="548640" y="1188720"/>
            <a:ext cx="3931920" cy="822960"/>
          </a:xfrm>
          <a:prstGeom prst="roundRect">
            <a:avLst>
              <a:gd name="adj" fmla="val 8889"/>
            </a:avLst>
          </a:prstGeom>
          <a:solidFill>
            <a:srgbClr val="FDFDFF"/>
          </a:solidFill>
          <a:ln w="12700">
            <a:solidFill>
              <a:srgbClr val="E2E0F4"/>
            </a:solidFill>
            <a:prstDash val="solid"/>
          </a:ln>
        </p:spPr>
      </p:sp>
      <p:sp>
        <p:nvSpPr>
          <p:cNvPr id="7" name="Text 5"/>
          <p:cNvSpPr/>
          <p:nvPr/>
        </p:nvSpPr>
        <p:spPr>
          <a:xfrm>
            <a:off x="7132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91 GBP</a:t>
            </a:r>
            <a:endParaRPr lang="en-US" sz="2200" dirty="0"/>
          </a:p>
        </p:txBody>
      </p:sp>
      <p:sp>
        <p:nvSpPr>
          <p:cNvPr id="8" name="Text 6"/>
          <p:cNvSpPr/>
          <p:nvPr/>
        </p:nvSpPr>
        <p:spPr>
          <a:xfrm>
            <a:off x="7132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One-time costs</a:t>
            </a:r>
            <a:endParaRPr lang="en-US" sz="1100" dirty="0"/>
          </a:p>
        </p:txBody>
      </p:sp>
      <p:sp>
        <p:nvSpPr>
          <p:cNvPr id="9" name="Shape 7"/>
          <p:cNvSpPr/>
          <p:nvPr/>
        </p:nvSpPr>
        <p:spPr>
          <a:xfrm>
            <a:off x="4663440" y="1188720"/>
            <a:ext cx="3931920" cy="822960"/>
          </a:xfrm>
          <a:prstGeom prst="roundRect">
            <a:avLst>
              <a:gd name="adj" fmla="val 8889"/>
            </a:avLst>
          </a:prstGeom>
          <a:solidFill>
            <a:srgbClr val="FDFDFF"/>
          </a:solidFill>
          <a:ln w="12700">
            <a:solidFill>
              <a:srgbClr val="E2E0F4"/>
            </a:solidFill>
            <a:prstDash val="solid"/>
          </a:ln>
        </p:spPr>
      </p:sp>
      <p:sp>
        <p:nvSpPr>
          <p:cNvPr id="10" name="Text 8"/>
          <p:cNvSpPr/>
          <p:nvPr/>
        </p:nvSpPr>
        <p:spPr>
          <a:xfrm>
            <a:off x="48280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2,519.58 GBP</a:t>
            </a:r>
            <a:endParaRPr lang="en-US" sz="2200" dirty="0"/>
          </a:p>
        </p:txBody>
      </p:sp>
      <p:sp>
        <p:nvSpPr>
          <p:cNvPr id="11" name="Text 9"/>
          <p:cNvSpPr/>
          <p:nvPr/>
        </p:nvSpPr>
        <p:spPr>
          <a:xfrm>
            <a:off x="48280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Monthly costs</a:t>
            </a:r>
            <a:endParaRPr lang="en-US" sz="1100" dirty="0"/>
          </a:p>
        </p:txBody>
      </p:sp>
      <p:graphicFrame>
        <p:nvGraphicFramePr>
          <p:cNvPr id="12" name="Chart 0" descr=""/>
          <p:cNvGraphicFramePr/>
          <p:nvPr/>
        </p:nvGraphicFramePr>
        <p:xfrm>
          <a:off x="4663440" y="2240280"/>
          <a:ext cx="3931920" cy="1965960"/>
        </p:xfrm>
        <a:graphic xmlns:a="http://schemas.openxmlformats.org/drawingml/2006/main">
          <a:graphicData uri="http://schemas.openxmlformats.org/drawingml/2006/chart">
            <c:chart xmlns:c="http://schemas.openxmlformats.org/drawingml/2006/chart" r:id="rId1"/>
          </a:graphicData>
        </a:graphic>
      </p:graphicFrame>
      <p:sp>
        <p:nvSpPr>
          <p:cNvPr id="13" name="Text 10"/>
          <p:cNvSpPr/>
          <p:nvPr/>
        </p:nvSpPr>
        <p:spPr>
          <a:xfrm>
            <a:off x="548640" y="2240280"/>
            <a:ext cx="3931920" cy="196596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All amounts in GBP (£), city London, prepared September 2026 for the period through the objective date 20 December 2026. Billing happens on the UK App Store, so revenue arrives in GBP; the team's US$9 price maps to Apple's ~£8.99 UK tier…</a:t>
            </a:r>
            <a:endParaRPr lang="en-US" sz="1600" dirty="0"/>
          </a:p>
        </p:txBody>
      </p:sp>
      <p:sp>
        <p:nvSpPr>
          <p:cNvPr id="14" name="Text 11"/>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"Startup Budget". The team marked this complete.</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numbers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9</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£91 one-time: Apple Developer Program £79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and Companies House registration £12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Founder-owned Mac/iPhone assumed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No marketing spend before the first-10-trials gate passes </a:t>
            </a:r>
            <a:r>
              <a:rPr lang="en-US" sz="1400" b="1" dirty="0">
                <a:solidFill>
                  <a:srgbClr val="0369A1"/>
                </a:solidFill>
                <a:latin typeface="Arial" pitchFamily="34" charset="0"/>
                <a:ea typeface="Arial" pitchFamily="34" charset="-122"/>
                <a:cs typeface="Arial" pitchFamily="34" charset="-120"/>
              </a:rPr>
              <a:t>[Source FOUNDER]</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Break-even: 2519.58 ÷ 7.70 = 327.2 → 328 subscribers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367280"/>
          <a:ext cx="8046720" cy="914400"/>
        </p:xfrm>
        <a:graphic>
          <a:graphicData uri="http://schemas.openxmlformats.org/drawingml/2006/table">
            <a:tbl>
              <a:tblPr/>
              <a:tblGrid>
                <a:gridCol w="2971800"/>
                <a:gridCol w="905256"/>
                <a:gridCol w="1188720"/>
                <a:gridCol w="2971800"/>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Input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Price per subscriber per 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£8.99</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US$9 [Source FOUNDER] maps to ~£8.99 UK App Store tier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Variable cost per subscriber per 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£1.29</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US$1.64 [Source FOUNDER] ÷ 1.27 [Assumption]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9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"Financial Model (estimates)". The team marked this complete with limitations.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Getting the first customers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10</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Get the first free trials through organic, zero-media channels in London, then run the first-10 conversion gate (3 of 10 paying) before any paid spend </a:t>
            </a:r>
            <a:r>
              <a:rPr lang="en-US" sz="1600" b="1" dirty="0">
                <a:solidFill>
                  <a:srgbClr val="57534E"/>
                </a:solidFill>
                <a:latin typeface="Arial" pitchFamily="34" charset="0"/>
                <a:ea typeface="Arial" pitchFamily="34" charset="-122"/>
                <a:cs typeface="Arial" pitchFamily="34" charset="-120"/>
              </a:rPr>
              <a:t>[Inference]</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4023360"/>
                <a:gridCol w="4023360"/>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Channel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Reddit: r/loseit, r/fitness, r/bodyweightfitness,…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Direct access to repeat starters; dry voice fits; £0…</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Waitlist page + founder network (LinkedIn, WhatsApp…</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Fastest first signups; tests the message on warm contacts;…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Product Hunt launch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One-day early-adopter spike; "finish week four" is a novel…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2">
                  <a:txBody>
                    <a:bodyPr/>
                    <a:lstStyle/>
                    <a:p>
                      <a:pPr indent="0" marL="0">
                        <a:buNone/>
                      </a:pPr>
                      <a:r>
                        <a:rPr lang="en-US" sz="1100" i="1" dirty="0">
                          <a:solidFill>
                            <a:srgbClr val="5E6178"/>
                          </a:solidFill>
                          <a:latin typeface="Arial" pitchFamily="34" charset="0"/>
                          <a:ea typeface="Arial" pitchFamily="34" charset="-122"/>
                          <a:cs typeface="Arial" pitchFamily="34" charset="-120"/>
                        </a:rPr>
                        <a:t>7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"Marketing Plan". The team marked this complete with limitations.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first 30 days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11</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Reach 60–120 trial starts and 12–25 paying subscribers by day 30 after launch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and prove that at least 5 of the first 20 trialists log a daily challenge within 7 days [Sales Funnel cohort_threshold].</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Confirm your legal form (sole trader or Ltd) with HMRC. The ICO fee and DPIA duties depend on it. No retrieved source states your exact duty, so confirm with HMRC and a lawyer </a:t>
            </a:r>
            <a:r>
              <a:rPr lang="en-US" sz="1400" b="1" dirty="0">
                <a:solidFill>
                  <a:srgbClr val="BE123C"/>
                </a:solidFill>
                <a:latin typeface="Arial" pitchFamily="34" charset="0"/>
                <a:ea typeface="Arial" pitchFamily="34" charset="-122"/>
                <a:cs typeface="Arial" pitchFamily="34" charset="-120"/>
              </a:rPr>
              <a:t>[Unknown]</a:t>
            </a:r>
            <a:r>
              <a:rPr lang="en-US" sz="1400" dirty="0">
                <a:solidFill>
                  <a:srgbClr val="1A1C2E"/>
                </a:solidFill>
                <a:latin typeface="Arial" pitchFamily="34" charset="0"/>
                <a:ea typeface="Arial" pitchFamily="34" charset="-122"/>
                <a:cs typeface="Arial" pitchFamily="34" charset="-120"/>
              </a:rPr>
              <a:t>. Allow 1 week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Register as a data controller with the ICO before processing any waitlist or beta personal data. Lead time 2–4 weeks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The launch checklist already covers ICO registration and the privacy notice, so Security does not need to…</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Commission a UK data-protection lawyer to answer whether streak and missed-day logs count as special-category health data </a:t>
            </a:r>
            <a:r>
              <a:rPr lang="en-US" sz="1400" b="1" dirty="0">
                <a:solidFill>
                  <a:srgbClr val="BE123C"/>
                </a:solidFill>
                <a:latin typeface="Arial" pitchFamily="34" charset="0"/>
                <a:ea typeface="Arial" pitchFamily="34" charset="-122"/>
                <a:cs typeface="Arial" pitchFamily="34" charset="-120"/>
              </a:rPr>
              <a:t>[Unknown]</a:t>
            </a:r>
            <a:r>
              <a:rPr lang="en-US" sz="1400" dirty="0">
                <a:solidFill>
                  <a:srgbClr val="1A1C2E"/>
                </a:solidFill>
                <a:latin typeface="Arial" pitchFamily="34" charset="0"/>
                <a:ea typeface="Arial" pitchFamily="34" charset="-122"/>
                <a:cs typeface="Arial" pitchFamily="34" charset="-120"/>
              </a:rPr>
              <a:t>, and to review the DPIA and privacy notice.</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"Launch Summary". The team marked this complete with limitations.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sure these numbers are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12</a:t>
            </a:r>
            <a:endParaRPr lang="en-US" sz="800" dirty="0"/>
          </a:p>
        </p:txBody>
      </p:sp>
      <p:graphicFrame>
        <p:nvGraphicFramePr>
          <p:cNvPr id="6" name="Chart 0" descr=""/>
          <p:cNvGraphicFramePr/>
          <p:nvPr/>
        </p:nvGraphicFramePr>
        <p:xfrm>
          <a:off x="4663440" y="1188720"/>
          <a:ext cx="3931920" cy="3017520"/>
        </p:xfrm>
        <a:graphic xmlns:a="http://schemas.openxmlformats.org/drawingml/2006/main">
          <a:graphicData uri="http://schemas.openxmlformats.org/drawingml/2006/chart">
            <c:chart xmlns:c="http://schemas.openxmlformats.org/drawingml/2006/chart" r:id="rId1"/>
          </a:graphicData>
        </a:graphic>
      </p:graphicFrame>
      <p:sp>
        <p:nvSpPr>
          <p:cNvPr id="7" name="Text 4"/>
          <p:cNvSpPr/>
          <p:nvPr/>
        </p:nvSpPr>
        <p:spPr>
          <a:xfrm>
            <a:off x="5486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361 labelled claims across 10 documents.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0 verified from an official source, 91 reported by a named source.</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150 estimates and 46 assumptions.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31 marked unknown: nobody has established them yet.</a:t>
            </a:r>
            <a:endParaRPr lang="en-US" sz="1600" dirty="0"/>
          </a:p>
        </p:txBody>
      </p:sp>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Counted from the labels the team wrote in each document. Verified needs an official source.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we do not know yet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13</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1 figure had no evidence label from the specialist and was marked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no retrieved source supports it.</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3 figures had no evidence label from the specialist and were marked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no retrieved source supports them.</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Viktor's note: A thorough and realistic feasibility assessment; the parallel interview schedule and deferred community feature keep v1 within scope, though the Apple Fitness+ price anchor remains a severe risk.</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5 figures had no evidence label from the specialist and were marked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no retrieved source supports them.</a:t>
            </a:r>
            <a:endParaRPr lang="en-US" sz="16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14 of 35 documents are not marked complete: Target Customer, Market Research, Feasibility Assessment, Business Model, Brand Strategy, Financial Model (estimates), Marketing Plan, Sales Funnel, Security Review, Security Review, Launch Summary, Brand Strategy, Security Review, Launch Summary.</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Where the facts came from</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FitSphere</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14</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grandviewresearch.com: Recent Developments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researchandmarkets.com: Fitness App Market Report 2026</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grandviewresearch.com: UK Fitness App Market Size &amp; Outlook, 2026-2033 - Grand View Research</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voxbooster.com: Fitness App Statistics (2026): 55+ Data Points on Market Size ...</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thehiveindex.com: 128 Best Fitness Communities (Updated Jul 2026)</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findaforum.net: Forums in the Strength Training Niche</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findaforum.net: 2025's 50 Best Discussion Boards in the Build Muscle Niche</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origym.co.uk: 14 Best Personal Training Forums - OriGym</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Showing 8 of 40. The full ledger is on each deliverable in Hatchio.</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FitSphere</dc:title>
  <dc:subject>PptxGenJS Presentation</dc:subject>
  <dc:creator>Hatchio AI</dc:creator>
  <cp:lastModifiedBy>Hatchio AI</cp:lastModifiedBy>
  <cp:revision>1</cp:revision>
  <dcterms:created xsi:type="dcterms:W3CDTF">2026-10-29T18:34:18Z</dcterms:created>
  <dcterms:modified xsi:type="dcterms:W3CDTF">2026-10-29T18:34:18Z</dcterms:modified>
</cp:coreProperties>
</file>