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charts/chart11.xml" ContentType="application/vnd.openxmlformats-officedocument.drawingml.chart+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charts/chart12.xml" ContentType="application/vnd.openxmlformats-officedocument.drawingml.chart+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s>
</file>

<file path=ppt/charts/_rels/chart11.xml.rels><?xml version="1.0" encoding="UTF-8" standalone="yes"?><Relationships xmlns="http://schemas.openxmlformats.org/package/2006/relationships"><Relationship Id="rId1" Type="http://schemas.openxmlformats.org/officeDocument/2006/relationships/package" Target="../embeddings/Microsoft_Excel_Worksheet11.xlsx"/></Relationships>
</file>

<file path=ppt/charts/_rels/chart12.xml.rels><?xml version="1.0" encoding="UTF-8" standalone="yes"?><Relationships xmlns="http://schemas.openxmlformats.org/package/2006/relationships"><Relationship Id="rId1" Type="http://schemas.openxmlformats.org/officeDocument/2006/relationships/package" Target="../embeddings/Microsoft_Excel_Worksheet12.xlsx"/></Relationships>
</file>

<file path=ppt/charts/chart11.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200" b="0" i="0" u="none" strike="noStrike">
                <a:solidFill>
                  <a:srgbClr val="1A1C2E"/>
                </a:solidFill>
                <a:latin typeface="Arial"/>
              </a:defRPr>
            </a:pPr>
            <a:r>
              <a:rPr sz="1200" b="0" i="0" u="none" strike="noStrike">
                <a:solidFill>
                  <a:srgbClr val="1A1C2E"/>
                </a:solidFill>
                <a:latin typeface="Arial"/>
              </a:rPr>
              <a:t>One-time cash costs (USD)</a:t>
            </a:r>
          </a:p>
        </c:rich>
      </c:tx>
      <c:layout/>
      <c:overlay val="0"/>
    </c:title>
    <c:autoTitleDeleted val="0"/>
    <c:plotArea>
      <c:layout/>
      <c:barChart>
        <c:barDir val="bar"/>
        <c:grouping val="clustered"/>
        <c:varyColors val="0"/>
        <c:ser>
          <c:idx val="0"/>
          <c:order val="0"/>
          <c:tx>
            <c:strRef>
              <c:f>Sheet1!$B$1</c:f>
              <c:strCache>
                <c:ptCount val="1"/>
                <c:pt idx="0">
                  <c:v>Cash</c:v>
                </c:pt>
              </c:strCache>
            </c:strRef>
          </c:tx>
          <c:spPr>
            <a:solidFill>
              <a:srgbClr val="5049D4"/>
            </a:solidFill>
            <a:effectLst/>
          </c:spPr>
          <c:invertIfNegative val="0"/>
          <c:dLbls>
            <c:numFmt formatCode="#,##0" sourceLinked="0"/>
            <c:txPr>
              <a:bodyPr/>
              <a:lstStyle/>
              <a:p>
                <a:pPr>
                  <a:defRPr b="0" i="0" strike="noStrike" sz="1000" u="none">
                    <a:solidFill>
                      <a:srgbClr val="1A1C2E"/>
                    </a:solidFill>
                    <a:latin typeface="Arial"/>
                  </a:defRPr>
                </a:pPr>
              </a:p>
            </c:txPr>
            <c:showLegendKey val="0"/>
            <c:showVal val="1"/>
            <c:showCatName val="0"/>
            <c:showSerName val="0"/>
            <c:showPercent val="0"/>
            <c:showBubbleSize val="0"/>
            <c:showLeaderLines val="0"/>
          </c:dLbls>
          <c:cat>
            <c:multiLvlStrRef>
              <c:f>Sheet1!$A$2:$A$5</c:f>
              <c:multiLvlStrCache>
                <c:ptCount val="4"/>
                <c:lvl>
                  <c:pt idx="0">
                    <c:v>Domain name (1 year)</c:v>
                  </c:pt>
                  <c:pt idx="1">
                    <c:v>Business formation</c:v>
                  </c:pt>
                  <c:pt idx="2">
                    <c:v>Legal review of pilot data handling</c:v>
                  </c:pt>
                  <c:pt idx="3">
                    <c:v>v1 build (founder engineering time)</c:v>
                  </c:pt>
                </c:lvl>
              </c:multiLvlStrCache>
            </c:multiLvlStrRef>
          </c:cat>
          <c:val>
            <c:numRef>
              <c:f>Sheet1!$B$2:$B$5</c:f>
              <c:numCache>
                <c:formatCode>General</c:formatCode>
                <c:ptCount val="4"/>
                <c:pt idx="0">
                  <c:v>15</c:v>
                </c:pt>
                <c:pt idx="1">
                  <c:v>500</c:v>
                </c:pt>
                <c:pt idx="2">
                  <c:v>800</c:v>
                </c:pt>
                <c:pt idx="3">
                  <c:v>7200</c:v>
                </c:pt>
              </c:numCache>
            </c:numRef>
          </c:val>
        </c:ser>
        <c:dLbls>
          <c:numFmt formatCode="#,##0" sourceLinked="0"/>
          <c:txPr>
            <a:bodyPr/>
            <a:lstStyle/>
            <a:p>
              <a:pPr>
                <a:defRPr b="0" i="0" strike="noStrike" sz="1000" u="none">
                  <a:solidFill>
                    <a:srgbClr val="1A1C2E"/>
                  </a:solidFill>
                  <a:latin typeface="Arial"/>
                </a:defRPr>
              </a:pPr>
            </a:p>
          </c:txPr>
          <c:showLegendKey val="0"/>
          <c:showVal val="1"/>
          <c:showCatName val="0"/>
          <c:showSerName val="0"/>
          <c:showPercent val="0"/>
          <c:showBubbleSize val="0"/>
          <c:showLeaderLines val="0"/>
        </c:dLbls>
        <c:gapWidth val="55"/>
        <c:overlap val="0"/>
        <c:axId val="2094734554"/>
        <c:axId val="2094734552"/>
        <c:axId val="2094734556"/>
      </c:barChart>
      <c:catAx>
        <c:axId val="2094734554"/>
        <c:scaling>
          <c:orientation val="minMax"/>
        </c:scaling>
        <c:delete val="0"/>
        <c:axPos val="l"/>
        <c:numFmt formatCode="General" sourceLinked="1"/>
        <c:majorTickMark val="out"/>
        <c:minorTickMark val="none"/>
        <c:tickLblPos val="nextTo"/>
        <c:spPr>
          <a:ln w="12700" cap="flat">
            <a:noFill/>
            <a:prstDash val="solid"/>
            <a:round/>
          </a:ln>
        </c:spPr>
        <c:txPr>
          <a:bodyPr/>
          <a:lstStyle/>
          <a:p>
            <a:pPr>
              <a:defRPr sz="1000" b="0" i="0" u="none" strike="noStrike">
                <a:solidFill>
                  <a:srgbClr val="5E6178"/>
                </a:solidFill>
                <a:latin typeface="Arial"/>
              </a:defRPr>
            </a:pPr>
            <a:endParaRPr lang="en-US"/>
          </a:p>
        </c:txPr>
        <c:crossAx val="2094734552"/>
        <c:crosses val="autoZero"/>
        <c:auto val="1"/>
        <c:lblAlgn val="ctr"/>
        <c:noMultiLvlLbl val="1"/>
        <c:tickLblSkip val="1"/>
      </c:catAx>
      <c:valAx>
        <c:axId val="2094734552"/>
        <c:scaling>
          <c:orientation val="minMax"/>
        </c:scaling>
        <c:delete val="1"/>
        <c:axPos val="b"/>
        <c:numFmt formatCode="General" sourceLinked="0"/>
        <c:majorTickMark val="out"/>
        <c:minorTickMark val="none"/>
        <c:tickLblPos val="low"/>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200" b="0" i="0" u="none" strike="noStrike">
                <a:solidFill>
                  <a:srgbClr val="1A1C2E"/>
                </a:solidFill>
                <a:latin typeface="Arial"/>
              </a:defRPr>
            </a:pPr>
            <a:r>
              <a:rPr sz="1200" b="0" i="0" u="none" strike="noStrike">
                <a:solidFill>
                  <a:srgbClr val="1A1C2E"/>
                </a:solidFill>
                <a:latin typeface="Arial"/>
              </a:rPr>
              <a:t>Claims by evidence label</a:t>
            </a:r>
          </a:p>
        </c:rich>
      </c:tx>
      <c:layout/>
      <c:overlay val="0"/>
    </c:title>
    <c:autoTitleDeleted val="0"/>
    <c:plotArea>
      <c:layout/>
      <c:barChart>
        <c:barDir val="bar"/>
        <c:grouping val="clustered"/>
        <c:varyColors val="0"/>
        <c:ser>
          <c:idx val="0"/>
          <c:order val="0"/>
          <c:tx>
            <c:strRef>
              <c:f>Sheet1!$B$1</c:f>
              <c:strCache>
                <c:ptCount val="1"/>
                <c:pt idx="0">
                  <c:v>Claims</c:v>
                </c:pt>
              </c:strCache>
            </c:strRef>
          </c:tx>
          <c:spPr>
            <a:solidFill>
              <a:srgbClr val="5049D4"/>
            </a:solidFill>
            <a:effectLst/>
          </c:spPr>
          <c:invertIfNegative val="0"/>
          <c:dLbls>
            <c:numFmt formatCode="#,##0" sourceLinked="0"/>
            <c:txPr>
              <a:bodyPr/>
              <a:lstStyle/>
              <a:p>
                <a:pPr>
                  <a:defRPr b="0" i="0" strike="noStrike" sz="1000" u="none">
                    <a:solidFill>
                      <a:srgbClr val="1A1C2E"/>
                    </a:solidFill>
                    <a:latin typeface="Arial"/>
                  </a:defRPr>
                </a:pPr>
              </a:p>
            </c:txPr>
            <c:showLegendKey val="0"/>
            <c:showVal val="1"/>
            <c:showCatName val="0"/>
            <c:showSerName val="0"/>
            <c:showPercent val="0"/>
            <c:showBubbleSize val="0"/>
            <c:showLeaderLines val="0"/>
          </c:dLbls>
          <c:cat>
            <c:multiLvlStrRef>
              <c:f>Sheet1!$A$2:$A$9</c:f>
              <c:multiLvlStrCache>
                <c:ptCount val="8"/>
                <c:lvl>
                  <c:pt idx="0">
                    <c:v>Recommendation</c:v>
                  </c:pt>
                  <c:pt idx="1">
                    <c:v>Unknown</c:v>
                  </c:pt>
                  <c:pt idx="2">
                    <c:v>Inference</c:v>
                  </c:pt>
                  <c:pt idx="3">
                    <c:v>Hypothesis</c:v>
                  </c:pt>
                  <c:pt idx="4">
                    <c:v>Assumption</c:v>
                  </c:pt>
                  <c:pt idx="5">
                    <c:v>Estimate</c:v>
                  </c:pt>
                  <c:pt idx="6">
                    <c:v>Source</c:v>
                  </c:pt>
                  <c:pt idx="7">
                    <c:v>Verified</c:v>
                  </c:pt>
                </c:lvl>
              </c:multiLvlStrCache>
            </c:multiLvlStrRef>
          </c:cat>
          <c:val>
            <c:numRef>
              <c:f>Sheet1!$B$2:$B$9</c:f>
              <c:numCache>
                <c:formatCode>General</c:formatCode>
                <c:ptCount val="8"/>
                <c:pt idx="0">
                  <c:v>19</c:v>
                </c:pt>
                <c:pt idx="1">
                  <c:v>61</c:v>
                </c:pt>
                <c:pt idx="2">
                  <c:v>35</c:v>
                </c:pt>
                <c:pt idx="3">
                  <c:v>15</c:v>
                </c:pt>
                <c:pt idx="4">
                  <c:v>45</c:v>
                </c:pt>
                <c:pt idx="5">
                  <c:v>232</c:v>
                </c:pt>
                <c:pt idx="6">
                  <c:v>87</c:v>
                </c:pt>
                <c:pt idx="7">
                  <c:v>0</c:v>
                </c:pt>
              </c:numCache>
            </c:numRef>
          </c:val>
        </c:ser>
        <c:dLbls>
          <c:numFmt formatCode="#,##0" sourceLinked="0"/>
          <c:txPr>
            <a:bodyPr/>
            <a:lstStyle/>
            <a:p>
              <a:pPr>
                <a:defRPr b="0" i="0" strike="noStrike" sz="1000" u="none">
                  <a:solidFill>
                    <a:srgbClr val="1A1C2E"/>
                  </a:solidFill>
                  <a:latin typeface="Arial"/>
                </a:defRPr>
              </a:pPr>
            </a:p>
          </c:txPr>
          <c:showLegendKey val="0"/>
          <c:showVal val="1"/>
          <c:showCatName val="0"/>
          <c:showSerName val="0"/>
          <c:showPercent val="0"/>
          <c:showBubbleSize val="0"/>
          <c:showLeaderLines val="0"/>
        </c:dLbls>
        <c:gapWidth val="55"/>
        <c:overlap val="0"/>
        <c:axId val="2094734554"/>
        <c:axId val="2094734552"/>
        <c:axId val="2094734556"/>
      </c:barChart>
      <c:catAx>
        <c:axId val="2094734554"/>
        <c:scaling>
          <c:orientation val="minMax"/>
        </c:scaling>
        <c:delete val="0"/>
        <c:axPos val="l"/>
        <c:numFmt formatCode="General" sourceLinked="1"/>
        <c:majorTickMark val="out"/>
        <c:minorTickMark val="none"/>
        <c:tickLblPos val="nextTo"/>
        <c:spPr>
          <a:ln w="12700" cap="flat">
            <a:noFill/>
            <a:prstDash val="solid"/>
            <a:round/>
          </a:ln>
        </c:spPr>
        <c:txPr>
          <a:bodyPr/>
          <a:lstStyle/>
          <a:p>
            <a:pPr>
              <a:defRPr sz="1000" b="0" i="0" u="none" strike="noStrike">
                <a:solidFill>
                  <a:srgbClr val="5E6178"/>
                </a:solidFill>
                <a:latin typeface="Arial"/>
              </a:defRPr>
            </a:pPr>
            <a:endParaRPr lang="en-US"/>
          </a:p>
        </c:txPr>
        <c:crossAx val="2094734552"/>
        <c:crosses val="autoZero"/>
        <c:auto val="1"/>
        <c:lblAlgn val="ctr"/>
        <c:noMultiLvlLbl val="1"/>
        <c:tickLblSkip val="1"/>
      </c:catAx>
      <c:valAx>
        <c:axId val="2094734552"/>
        <c:scaling>
          <c:orientation val="minMax"/>
        </c:scaling>
        <c:delete val="1"/>
        <c:axPos val="b"/>
        <c:numFmt formatCode="General" sourceLinked="0"/>
        <c:majorTickMark val="out"/>
        <c:minorTickMark val="none"/>
        <c:tickLblPos val="low"/>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chart" Target="/ppt/charts/chart11.xml"/><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chart" Target="/ppt/charts/chart12.xml"/><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1C2E"/>
        </a:solidFill>
      </p:bgPr>
    </p:bg>
    <p:spTree>
      <p:nvGrpSpPr>
        <p:cNvPr id="1" name=""/>
        <p:cNvGrpSpPr/>
        <p:nvPr/>
      </p:nvGrpSpPr>
      <p:grpSpPr>
        <a:xfrm>
          <a:off x="0" y="0"/>
          <a:ext cx="0" cy="0"/>
          <a:chOff x="0" y="0"/>
          <a:chExt cx="0" cy="0"/>
        </a:xfrm>
      </p:grpSpPr>
      <p:sp>
        <p:nvSpPr>
          <p:cNvPr id="2" name="Shape 0"/>
          <p:cNvSpPr/>
          <p:nvPr/>
        </p:nvSpPr>
        <p:spPr>
          <a:xfrm>
            <a:off x="548640" y="1417320"/>
            <a:ext cx="822960" cy="64008"/>
          </a:xfrm>
          <a:prstGeom prst="rect">
            <a:avLst/>
          </a:prstGeom>
          <a:solidFill>
            <a:srgbClr val="A9A4FF"/>
          </a:solidFill>
          <a:ln w="12700">
            <a:solidFill>
              <a:srgbClr val="A9A4FF"/>
            </a:solidFill>
            <a:prstDash val="solid"/>
          </a:ln>
        </p:spPr>
      </p:sp>
      <p:sp>
        <p:nvSpPr>
          <p:cNvPr id="3" name="Text 1"/>
          <p:cNvSpPr/>
          <p:nvPr/>
        </p:nvSpPr>
        <p:spPr>
          <a:xfrm>
            <a:off x="548640" y="1600200"/>
            <a:ext cx="8046720" cy="1005840"/>
          </a:xfrm>
          <a:prstGeom prst="rect">
            <a:avLst/>
          </a:prstGeom>
          <a:noFill/>
          <a:ln/>
        </p:spPr>
        <p:txBody>
          <a:bodyPr wrap="square" lIns="0" tIns="0" rIns="0" bIns="0" rtlCol="0" anchor="t">
            <a:normAutofit/>
          </a:bodyPr>
          <a:lstStyle/>
          <a:p>
            <a:pPr indent="0" marL="0">
              <a:buNone/>
            </a:pPr>
            <a:r>
              <a:rPr lang="en-US" sz="3600" b="1" dirty="0">
                <a:solidFill>
                  <a:srgbClr val="F7F6FD"/>
                </a:solidFill>
                <a:latin typeface="Arial" pitchFamily="34" charset="0"/>
                <a:ea typeface="Arial" pitchFamily="34" charset="-122"/>
                <a:cs typeface="Arial" pitchFamily="34" charset="-120"/>
              </a:rPr>
              <a:t>EchoDesk</a:t>
            </a:r>
            <a:endParaRPr lang="en-US" sz="3600" dirty="0"/>
          </a:p>
        </p:txBody>
      </p:sp>
      <p:sp>
        <p:nvSpPr>
          <p:cNvPr id="4" name="Text 2"/>
          <p:cNvSpPr/>
          <p:nvPr/>
        </p:nvSpPr>
        <p:spPr>
          <a:xfrm>
            <a:off x="548640" y="2697480"/>
            <a:ext cx="7498080" cy="1280160"/>
          </a:xfrm>
          <a:prstGeom prst="rect">
            <a:avLst/>
          </a:prstGeom>
          <a:noFill/>
          <a:ln/>
        </p:spPr>
        <p:txBody>
          <a:bodyPr wrap="square" lIns="0" tIns="0" rIns="0" bIns="0" rtlCol="0" anchor="t">
            <a:normAutofit/>
          </a:bodyPr>
          <a:lstStyle/>
          <a:p>
            <a:pPr indent="0" marL="0">
              <a:buNone/>
            </a:pPr>
            <a:r>
              <a:rPr lang="en-US" sz="1600" dirty="0">
                <a:solidFill>
                  <a:srgbClr val="C9C8E8"/>
                </a:solidFill>
                <a:latin typeface="Arial" pitchFamily="34" charset="0"/>
                <a:ea typeface="Arial" pitchFamily="34" charset="-122"/>
                <a:cs typeface="Arial" pitchFamily="34" charset="-120"/>
              </a:rPr>
              <a:t>An AI customer-support assistant for small businesses that answers customer questions, helps manage support requests, drafts responses, and integrates with business knowledge bases.</a:t>
            </a:r>
            <a:endParaRPr lang="en-US" sz="1600" dirty="0"/>
          </a:p>
        </p:txBody>
      </p:sp>
      <p:sp>
        <p:nvSpPr>
          <p:cNvPr id="5" name="Text 3"/>
          <p:cNvSpPr/>
          <p:nvPr/>
        </p:nvSpPr>
        <p:spPr>
          <a:xfrm>
            <a:off x="548640" y="4389120"/>
            <a:ext cx="8046720" cy="365760"/>
          </a:xfrm>
          <a:prstGeom prst="rect">
            <a:avLst/>
          </a:prstGeom>
          <a:noFill/>
          <a:ln/>
        </p:spPr>
        <p:txBody>
          <a:bodyPr wrap="square" lIns="0" tIns="0" rIns="0" bIns="0" rtlCol="0" anchor="t"/>
          <a:lstStyle/>
          <a:p>
            <a:pPr indent="0" marL="0">
              <a:buNone/>
            </a:pPr>
            <a:r>
              <a:rPr lang="en-US" sz="1100" dirty="0">
                <a:solidFill>
                  <a:srgbClr val="C9C8E8"/>
                </a:solidFill>
                <a:latin typeface="Arial" pitchFamily="34" charset="0"/>
                <a:ea typeface="Arial" pitchFamily="34" charset="-122"/>
                <a:cs typeface="Arial" pitchFamily="34" charset="-120"/>
              </a:rPr>
              <a:t>Prepared 2026-09-24 from 10 of the team's documents. Every line is theirs, labels and all.</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F6FD"/>
        </a:solidFill>
      </p:bgPr>
    </p:bg>
    <p:spTree>
      <p:nvGrpSpPr>
        <p:cNvPr id="1" name=""/>
        <p:cNvGrpSpPr/>
        <p:nvPr/>
      </p:nvGrpSpPr>
      <p:grpSpPr>
        <a:xfrm>
          <a:off x="0" y="0"/>
          <a:ext cx="0" cy="0"/>
          <a:chOff x="0" y="0"/>
          <a:chExt cx="0" cy="0"/>
        </a:xfrm>
      </p:grpSpPr>
      <p:sp>
        <p:nvSpPr>
          <p:cNvPr id="2" name="Text 0"/>
          <p:cNvSpPr/>
          <p:nvPr/>
        </p:nvSpPr>
        <p:spPr>
          <a:xfrm>
            <a:off x="548640" y="274320"/>
            <a:ext cx="8046720" cy="594360"/>
          </a:xfrm>
          <a:prstGeom prst="rect">
            <a:avLst/>
          </a:prstGeom>
          <a:noFill/>
          <a:ln/>
        </p:spPr>
        <p:txBody>
          <a:bodyPr wrap="square" lIns="0" tIns="0" rIns="0" bIns="0" rtlCol="0" anchor="b">
            <a:normAutofit/>
          </a:bodyPr>
          <a:lstStyle/>
          <a:p>
            <a:pPr indent="0" marL="0">
              <a:buNone/>
            </a:pPr>
            <a:r>
              <a:rPr lang="en-US" sz="2400" b="1" dirty="0">
                <a:solidFill>
                  <a:srgbClr val="1A1C2E"/>
                </a:solidFill>
                <a:latin typeface="Arial" pitchFamily="34" charset="0"/>
                <a:ea typeface="Arial" pitchFamily="34" charset="-122"/>
                <a:cs typeface="Arial" pitchFamily="34" charset="-120"/>
              </a:rPr>
              <a:t>Who it is for</a:t>
            </a:r>
            <a:endParaRPr lang="en-US" sz="2400" dirty="0"/>
          </a:p>
        </p:txBody>
      </p:sp>
      <p:sp>
        <p:nvSpPr>
          <p:cNvPr id="3" name="Shape 1"/>
          <p:cNvSpPr/>
          <p:nvPr/>
        </p:nvSpPr>
        <p:spPr>
          <a:xfrm>
            <a:off x="548640" y="932688"/>
            <a:ext cx="548640" cy="45720"/>
          </a:xfrm>
          <a:prstGeom prst="rect">
            <a:avLst/>
          </a:prstGeom>
          <a:solidFill>
            <a:srgbClr val="5049D4"/>
          </a:solidFill>
          <a:ln w="12700">
            <a:solidFill>
              <a:srgbClr val="5049D4"/>
            </a:solidFill>
            <a:prstDash val="solid"/>
          </a:ln>
        </p:spPr>
      </p:sp>
      <p:sp>
        <p:nvSpPr>
          <p:cNvPr id="4" name="Text 2"/>
          <p:cNvSpPr/>
          <p:nvPr/>
        </p:nvSpPr>
        <p:spPr>
          <a:xfrm>
            <a:off x="548640" y="4754880"/>
            <a:ext cx="6858000" cy="256032"/>
          </a:xfrm>
          <a:prstGeom prst="rect">
            <a:avLst/>
          </a:prstGeom>
          <a:noFill/>
          <a:ln/>
        </p:spPr>
        <p:txBody>
          <a:bodyPr wrap="square" lIns="0" tIns="0" rIns="0" bIns="0" rtlCol="0" anchor="ctr"/>
          <a:lstStyle/>
          <a:p>
            <a:pPr indent="0" marL="0">
              <a:buNone/>
            </a:pPr>
            <a:r>
              <a:rPr lang="en-US" sz="800" dirty="0">
                <a:solidFill>
                  <a:srgbClr val="5E6178"/>
                </a:solidFill>
                <a:latin typeface="Arial" pitchFamily="34" charset="0"/>
                <a:ea typeface="Arial" pitchFamily="34" charset="-122"/>
                <a:cs typeface="Arial" pitchFamily="34" charset="-120"/>
              </a:rPr>
              <a:t>EchoDesk</a:t>
            </a:r>
            <a:endParaRPr lang="en-US" sz="800" dirty="0"/>
          </a:p>
        </p:txBody>
      </p:sp>
      <p:sp>
        <p:nvSpPr>
          <p:cNvPr id="5" name="Text 3"/>
          <p:cNvSpPr/>
          <p:nvPr/>
        </p:nvSpPr>
        <p:spPr>
          <a:xfrm>
            <a:off x="8138160" y="4754880"/>
            <a:ext cx="457200" cy="256032"/>
          </a:xfrm>
          <a:prstGeom prst="rect">
            <a:avLst/>
          </a:prstGeom>
          <a:noFill/>
          <a:ln/>
        </p:spPr>
        <p:txBody>
          <a:bodyPr wrap="square" lIns="0" tIns="0" rIns="0" bIns="0" rtlCol="0" anchor="ctr"/>
          <a:lstStyle/>
          <a:p>
            <a:pPr algn="r" indent="0" marL="0">
              <a:buNone/>
            </a:pPr>
            <a:r>
              <a:rPr lang="en-US" sz="800" dirty="0">
                <a:solidFill>
                  <a:srgbClr val="5E6178"/>
                </a:solidFill>
                <a:latin typeface="Arial" pitchFamily="34" charset="0"/>
                <a:ea typeface="Arial" pitchFamily="34" charset="-122"/>
                <a:cs typeface="Arial" pitchFamily="34" charset="-120"/>
              </a:rPr>
              <a:t>2</a:t>
            </a:r>
            <a:endParaRPr lang="en-US" sz="800" dirty="0"/>
          </a:p>
        </p:txBody>
      </p:sp>
      <p:sp>
        <p:nvSpPr>
          <p:cNvPr id="6" name="Text 4"/>
          <p:cNvSpPr/>
          <p:nvPr/>
        </p:nvSpPr>
        <p:spPr>
          <a:xfrm>
            <a:off x="548640" y="1188720"/>
            <a:ext cx="8046720" cy="3017520"/>
          </a:xfrm>
          <a:prstGeom prst="rect">
            <a:avLst/>
          </a:prstGeom>
          <a:noFill/>
          <a:ln/>
        </p:spPr>
        <p:txBody>
          <a:bodyPr wrap="square" lIns="0" tIns="0" rIns="0" bIns="0" rtlCol="0" anchor="t"/>
          <a:lstStyle/>
          <a:p>
            <a:pPr marL="177800" indent="-177800">
              <a:spcAft>
                <a:spcPts val="600"/>
              </a:spcAft>
              <a:buSzPct val="100000"/>
              <a:buChar char="•"/>
            </a:pPr>
            <a:r>
              <a:rPr lang="en-US" sz="1500" dirty="0">
                <a:solidFill>
                  <a:srgbClr val="1A1C2E"/>
                </a:solidFill>
                <a:latin typeface="Arial" pitchFamily="34" charset="0"/>
                <a:ea typeface="Arial" pitchFamily="34" charset="-122"/>
                <a:cs typeface="Arial" pitchFamily="34" charset="-120"/>
              </a:rPr>
              <a:t>A one- or two-person e-commerce seller who runs their own Shopify store, sells 10–50 physical SKUs </a:t>
            </a:r>
            <a:r>
              <a:rPr lang="en-US" sz="1500" b="1" dirty="0">
                <a:solidFill>
                  <a:srgbClr val="A21CAF"/>
                </a:solidFill>
                <a:latin typeface="Arial" pitchFamily="34" charset="0"/>
                <a:ea typeface="Arial" pitchFamily="34" charset="-122"/>
                <a:cs typeface="Arial" pitchFamily="34" charset="-120"/>
              </a:rPr>
              <a:t>[Assumption]</a:t>
            </a:r>
            <a:r>
              <a:rPr lang="en-US" sz="1500" dirty="0">
                <a:solidFill>
                  <a:srgbClr val="1A1C2E"/>
                </a:solidFill>
                <a:latin typeface="Arial" pitchFamily="34" charset="0"/>
                <a:ea typeface="Arial" pitchFamily="34" charset="-122"/>
                <a:cs typeface="Arial" pitchFamily="34" charset="-120"/>
              </a:rPr>
              <a:t>, and answers customer messages themselves between packing orders.</a:t>
            </a:r>
            <a:endParaRPr lang="en-US" sz="1500" dirty="0"/>
          </a:p>
          <a:p>
            <a:pPr marL="177800" indent="-177800">
              <a:spcAft>
                <a:spcPts val="600"/>
              </a:spcAft>
              <a:buSzPct val="100000"/>
              <a:buChar char="•"/>
            </a:pPr>
            <a:r>
              <a:rPr lang="en-US" sz="1500" dirty="0">
                <a:solidFill>
                  <a:srgbClr val="1A1C2E"/>
                </a:solidFill>
                <a:latin typeface="Arial" pitchFamily="34" charset="0"/>
                <a:ea typeface="Arial" pitchFamily="34" charset="-122"/>
                <a:cs typeface="Arial" pitchFamily="34" charset="-120"/>
              </a:rPr>
              <a:t>The founder has not named a city, so geography is </a:t>
            </a:r>
            <a:r>
              <a:rPr lang="en-US" sz="1500" b="1" dirty="0">
                <a:solidFill>
                  <a:srgbClr val="BE123C"/>
                </a:solidFill>
                <a:latin typeface="Arial" pitchFamily="34" charset="0"/>
                <a:ea typeface="Arial" pitchFamily="34" charset="-122"/>
                <a:cs typeface="Arial" pitchFamily="34" charset="-120"/>
              </a:rPr>
              <a:t>[Unknown]</a:t>
            </a:r>
            <a:r>
              <a:rPr lang="en-US" sz="1500" dirty="0">
                <a:solidFill>
                  <a:srgbClr val="1A1C2E"/>
                </a:solidFill>
                <a:latin typeface="Arial" pitchFamily="34" charset="0"/>
                <a:ea typeface="Arial" pitchFamily="34" charset="-122"/>
                <a:cs typeface="Arial" pitchFamily="34" charset="-120"/>
              </a:rPr>
              <a:t>. Until it is set, reach is by channel:</a:t>
            </a:r>
            <a:endParaRPr lang="en-US" sz="1500" dirty="0"/>
          </a:p>
          <a:p>
            <a:pPr marL="177800" indent="-177800">
              <a:spcAft>
                <a:spcPts val="600"/>
              </a:spcAft>
              <a:buSzPct val="100000"/>
              <a:buChar char="•"/>
            </a:pPr>
            <a:r>
              <a:rPr lang="en-US" sz="1500" dirty="0">
                <a:solidFill>
                  <a:srgbClr val="1A1C2E"/>
                </a:solidFill>
                <a:latin typeface="Arial" pitchFamily="34" charset="0"/>
                <a:ea typeface="Arial" pitchFamily="34" charset="-122"/>
                <a:cs typeface="Arial" pitchFamily="34" charset="-120"/>
              </a:rPr>
              <a:t>Shopify — this segment already buys on this platform, and it is where the fastest AI incumbents sit </a:t>
            </a:r>
            <a:r>
              <a:rPr lang="en-US" sz="1500" b="1" dirty="0">
                <a:solidFill>
                  <a:srgbClr val="0369A1"/>
                </a:solidFill>
                <a:latin typeface="Arial" pitchFamily="34" charset="0"/>
                <a:ea typeface="Arial" pitchFamily="34" charset="-122"/>
                <a:cs typeface="Arial" pitchFamily="34" charset="-120"/>
              </a:rPr>
              <a:t>[Source K6, K7]</a:t>
            </a:r>
            <a:r>
              <a:rPr lang="en-US" sz="1500" dirty="0">
                <a:solidFill>
                  <a:srgbClr val="1A1C2E"/>
                </a:solidFill>
                <a:latin typeface="Arial" pitchFamily="34" charset="0"/>
                <a:ea typeface="Arial" pitchFamily="34" charset="-122"/>
                <a:cs typeface="Arial" pitchFamily="34" charset="-120"/>
              </a:rPr>
              <a:t>. Move this week: pick one product category the founder personally buys from, then message ten sellers’ business accounts…</a:t>
            </a:r>
            <a:endParaRPr lang="en-US" sz="1500" dirty="0"/>
          </a:p>
          <a:p>
            <a:pPr marL="177800" indent="-177800">
              <a:spcAft>
                <a:spcPts val="600"/>
              </a:spcAft>
              <a:buSzPct val="100000"/>
              <a:buChar char="•"/>
            </a:pPr>
            <a:r>
              <a:rPr lang="en-US" sz="1500" dirty="0">
                <a:solidFill>
                  <a:srgbClr val="1A1C2E"/>
                </a:solidFill>
                <a:latin typeface="Arial" pitchFamily="34" charset="0"/>
                <a:ea typeface="Arial" pitchFamily="34" charset="-122"/>
                <a:cs typeface="Arial" pitchFamily="34" charset="-120"/>
              </a:rPr>
              <a:t>Instagram and WhatsApp business accounts of small maker brands — these are the channels where micro sellers message customers </a:t>
            </a:r>
            <a:r>
              <a:rPr lang="en-US" sz="1500" b="1" dirty="0">
                <a:solidFill>
                  <a:srgbClr val="0369A1"/>
                </a:solidFill>
                <a:latin typeface="Arial" pitchFamily="34" charset="0"/>
                <a:ea typeface="Arial" pitchFamily="34" charset="-122"/>
                <a:cs typeface="Arial" pitchFamily="34" charset="-120"/>
              </a:rPr>
              <a:t>[Source K5, K6]</a:t>
            </a:r>
            <a:r>
              <a:rPr lang="en-US" sz="1500" dirty="0">
                <a:solidFill>
                  <a:srgbClr val="1A1C2E"/>
                </a:solidFill>
                <a:latin typeface="Arial" pitchFamily="34" charset="0"/>
                <a:ea typeface="Arial" pitchFamily="34" charset="-122"/>
                <a:cs typeface="Arial" pitchFamily="34" charset="-120"/>
              </a:rPr>
              <a:t>. Use the same direct-message approach.</a:t>
            </a:r>
            <a:endParaRPr lang="en-US" sz="1500" dirty="0"/>
          </a:p>
        </p:txBody>
      </p:sp>
      <p:sp>
        <p:nvSpPr>
          <p:cNvPr id="7" name="Text 5"/>
          <p:cNvSpPr/>
          <p:nvPr/>
        </p:nvSpPr>
        <p:spPr>
          <a:xfrm>
            <a:off x="548640" y="4279392"/>
            <a:ext cx="8046720" cy="411480"/>
          </a:xfrm>
          <a:prstGeom prst="rect">
            <a:avLst/>
          </a:prstGeom>
          <a:noFill/>
          <a:ln/>
        </p:spPr>
        <p:txBody>
          <a:bodyPr wrap="square" lIns="0" tIns="0" rIns="0" bIns="0" rtlCol="0" anchor="t">
            <a:normAutofit/>
          </a:bodyPr>
          <a:lstStyle/>
          <a:p>
            <a:pPr indent="0" marL="0">
              <a:buNone/>
            </a:pPr>
            <a:r>
              <a:rPr lang="en-US" sz="900" i="1" dirty="0">
                <a:solidFill>
                  <a:srgbClr val="5E6178"/>
                </a:solidFill>
                <a:latin typeface="Arial" pitchFamily="34" charset="0"/>
                <a:ea typeface="Arial" pitchFamily="34" charset="-122"/>
                <a:cs typeface="Arial" pitchFamily="34" charset="-120"/>
              </a:rPr>
              <a:t>From "Target Customer". The team marked this needs verification.</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F6FD"/>
        </a:solidFill>
      </p:bgPr>
    </p:bg>
    <p:spTree>
      <p:nvGrpSpPr>
        <p:cNvPr id="1" name=""/>
        <p:cNvGrpSpPr/>
        <p:nvPr/>
      </p:nvGrpSpPr>
      <p:grpSpPr>
        <a:xfrm>
          <a:off x="0" y="0"/>
          <a:ext cx="0" cy="0"/>
          <a:chOff x="0" y="0"/>
          <a:chExt cx="0" cy="0"/>
        </a:xfrm>
      </p:grpSpPr>
      <p:sp>
        <p:nvSpPr>
          <p:cNvPr id="2" name="Text 0"/>
          <p:cNvSpPr/>
          <p:nvPr/>
        </p:nvSpPr>
        <p:spPr>
          <a:xfrm>
            <a:off x="548640" y="274320"/>
            <a:ext cx="8046720" cy="594360"/>
          </a:xfrm>
          <a:prstGeom prst="rect">
            <a:avLst/>
          </a:prstGeom>
          <a:noFill/>
          <a:ln/>
        </p:spPr>
        <p:txBody>
          <a:bodyPr wrap="square" lIns="0" tIns="0" rIns="0" bIns="0" rtlCol="0" anchor="b">
            <a:normAutofit/>
          </a:bodyPr>
          <a:lstStyle/>
          <a:p>
            <a:pPr indent="0" marL="0">
              <a:buNone/>
            </a:pPr>
            <a:r>
              <a:rPr lang="en-US" sz="2400" b="1" dirty="0">
                <a:solidFill>
                  <a:srgbClr val="1A1C2E"/>
                </a:solidFill>
                <a:latin typeface="Arial" pitchFamily="34" charset="0"/>
                <a:ea typeface="Arial" pitchFamily="34" charset="-122"/>
                <a:cs typeface="Arial" pitchFamily="34" charset="-120"/>
              </a:rPr>
              <a:t>The market</a:t>
            </a:r>
            <a:endParaRPr lang="en-US" sz="2400" dirty="0"/>
          </a:p>
        </p:txBody>
      </p:sp>
      <p:sp>
        <p:nvSpPr>
          <p:cNvPr id="3" name="Shape 1"/>
          <p:cNvSpPr/>
          <p:nvPr/>
        </p:nvSpPr>
        <p:spPr>
          <a:xfrm>
            <a:off x="548640" y="932688"/>
            <a:ext cx="548640" cy="45720"/>
          </a:xfrm>
          <a:prstGeom prst="rect">
            <a:avLst/>
          </a:prstGeom>
          <a:solidFill>
            <a:srgbClr val="5049D4"/>
          </a:solidFill>
          <a:ln w="12700">
            <a:solidFill>
              <a:srgbClr val="5049D4"/>
            </a:solidFill>
            <a:prstDash val="solid"/>
          </a:ln>
        </p:spPr>
      </p:sp>
      <p:sp>
        <p:nvSpPr>
          <p:cNvPr id="4" name="Text 2"/>
          <p:cNvSpPr/>
          <p:nvPr/>
        </p:nvSpPr>
        <p:spPr>
          <a:xfrm>
            <a:off x="548640" y="4754880"/>
            <a:ext cx="6858000" cy="256032"/>
          </a:xfrm>
          <a:prstGeom prst="rect">
            <a:avLst/>
          </a:prstGeom>
          <a:noFill/>
          <a:ln/>
        </p:spPr>
        <p:txBody>
          <a:bodyPr wrap="square" lIns="0" tIns="0" rIns="0" bIns="0" rtlCol="0" anchor="ctr"/>
          <a:lstStyle/>
          <a:p>
            <a:pPr indent="0" marL="0">
              <a:buNone/>
            </a:pPr>
            <a:r>
              <a:rPr lang="en-US" sz="800" dirty="0">
                <a:solidFill>
                  <a:srgbClr val="5E6178"/>
                </a:solidFill>
                <a:latin typeface="Arial" pitchFamily="34" charset="0"/>
                <a:ea typeface="Arial" pitchFamily="34" charset="-122"/>
                <a:cs typeface="Arial" pitchFamily="34" charset="-120"/>
              </a:rPr>
              <a:t>EchoDesk</a:t>
            </a:r>
            <a:endParaRPr lang="en-US" sz="800" dirty="0"/>
          </a:p>
        </p:txBody>
      </p:sp>
      <p:sp>
        <p:nvSpPr>
          <p:cNvPr id="5" name="Text 3"/>
          <p:cNvSpPr/>
          <p:nvPr/>
        </p:nvSpPr>
        <p:spPr>
          <a:xfrm>
            <a:off x="8138160" y="4754880"/>
            <a:ext cx="457200" cy="256032"/>
          </a:xfrm>
          <a:prstGeom prst="rect">
            <a:avLst/>
          </a:prstGeom>
          <a:noFill/>
          <a:ln/>
        </p:spPr>
        <p:txBody>
          <a:bodyPr wrap="square" lIns="0" tIns="0" rIns="0" bIns="0" rtlCol="0" anchor="ctr"/>
          <a:lstStyle/>
          <a:p>
            <a:pPr algn="r" indent="0" marL="0">
              <a:buNone/>
            </a:pPr>
            <a:r>
              <a:rPr lang="en-US" sz="800" dirty="0">
                <a:solidFill>
                  <a:srgbClr val="5E6178"/>
                </a:solidFill>
                <a:latin typeface="Arial" pitchFamily="34" charset="0"/>
                <a:ea typeface="Arial" pitchFamily="34" charset="-122"/>
                <a:cs typeface="Arial" pitchFamily="34" charset="-120"/>
              </a:rPr>
              <a:t>3</a:t>
            </a:r>
            <a:endParaRPr lang="en-US" sz="800" dirty="0"/>
          </a:p>
        </p:txBody>
      </p:sp>
      <p:sp>
        <p:nvSpPr>
          <p:cNvPr id="6" name="Text 4"/>
          <p:cNvSpPr/>
          <p:nvPr/>
        </p:nvSpPr>
        <p:spPr>
          <a:xfrm>
            <a:off x="548640" y="1188720"/>
            <a:ext cx="8046720" cy="1097280"/>
          </a:xfrm>
          <a:prstGeom prst="rect">
            <a:avLst/>
          </a:prstGeom>
          <a:noFill/>
          <a:ln/>
        </p:spPr>
        <p:txBody>
          <a:bodyPr wrap="square" lIns="0" tIns="0" rIns="0" bIns="0" rtlCol="0" anchor="t"/>
          <a:lstStyle/>
          <a:p>
            <a:pPr marL="177800" indent="-177800">
              <a:spcAft>
                <a:spcPts val="600"/>
              </a:spcAft>
              <a:buSzPct val="100000"/>
              <a:buChar char="•"/>
            </a:pPr>
            <a:r>
              <a:rPr lang="en-US" sz="1400" dirty="0">
                <a:solidFill>
                  <a:srgbClr val="1A1C2E"/>
                </a:solidFill>
                <a:latin typeface="Arial" pitchFamily="34" charset="0"/>
                <a:ea typeface="Arial" pitchFamily="34" charset="-122"/>
                <a:cs typeface="Arial" pitchFamily="34" charset="-120"/>
              </a:rPr>
              <a:t>The product is an AI assistant that answers a small business's customer questions from its own written material, drafts replies, and connects to a knowledge base.</a:t>
            </a:r>
            <a:endParaRPr lang="en-US" sz="1400" dirty="0"/>
          </a:p>
          <a:p>
            <a:pPr marL="177800" indent="-177800">
              <a:spcAft>
                <a:spcPts val="600"/>
              </a:spcAft>
              <a:buSzPct val="100000"/>
              <a:buChar char="•"/>
            </a:pPr>
            <a:r>
              <a:rPr lang="en-US" sz="1400" dirty="0">
                <a:solidFill>
                  <a:srgbClr val="1A1C2E"/>
                </a:solidFill>
                <a:latin typeface="Arial" pitchFamily="34" charset="0"/>
                <a:ea typeface="Arial" pitchFamily="34" charset="-122"/>
                <a:cs typeface="Arial" pitchFamily="34" charset="-120"/>
              </a:rPr>
              <a:t>Bottom-up reachable market: $50/month × 12 = $600/year per business </a:t>
            </a:r>
            <a:r>
              <a:rPr lang="en-US" sz="1400" b="1" dirty="0">
                <a:solidFill>
                  <a:srgbClr val="B45309"/>
                </a:solidFill>
                <a:latin typeface="Arial" pitchFamily="34" charset="0"/>
                <a:ea typeface="Arial" pitchFamily="34" charset="-122"/>
                <a:cs typeface="Arial" pitchFamily="34" charset="-120"/>
              </a:rPr>
              <a:t>[Estimate]</a:t>
            </a:r>
            <a:r>
              <a:rPr lang="en-US" sz="1400" dirty="0">
                <a:solidFill>
                  <a:srgbClr val="1A1C2E"/>
                </a:solidFill>
                <a:latin typeface="Arial" pitchFamily="34" charset="0"/>
                <a:ea typeface="Arial" pitchFamily="34" charset="-122"/>
                <a:cs typeface="Arial" pitchFamily="34" charset="-120"/>
              </a:rPr>
              <a:t>; at 3 businesses = $1,800/year </a:t>
            </a:r>
            <a:r>
              <a:rPr lang="en-US" sz="1400" b="1" dirty="0">
                <a:solidFill>
                  <a:srgbClr val="B45309"/>
                </a:solidFill>
                <a:latin typeface="Arial" pitchFamily="34" charset="0"/>
                <a:ea typeface="Arial" pitchFamily="34" charset="-122"/>
                <a:cs typeface="Arial" pitchFamily="34" charset="-120"/>
              </a:rPr>
              <a:t>[Estimate]</a:t>
            </a:r>
            <a:r>
              <a:rPr lang="en-US" sz="1400" dirty="0">
                <a:solidFill>
                  <a:srgbClr val="1A1C2E"/>
                </a:solidFill>
                <a:latin typeface="Arial" pitchFamily="34" charset="0"/>
                <a:ea typeface="Arial" pitchFamily="34" charset="-122"/>
                <a:cs typeface="Arial" pitchFamily="34" charset="-120"/>
              </a:rPr>
              <a:t>; at 5 businesses = $3,000/year </a:t>
            </a:r>
            <a:r>
              <a:rPr lang="en-US" sz="1400" b="1" dirty="0">
                <a:solidFill>
                  <a:srgbClr val="B45309"/>
                </a:solidFill>
                <a:latin typeface="Arial" pitchFamily="34" charset="0"/>
                <a:ea typeface="Arial" pitchFamily="34" charset="-122"/>
                <a:cs typeface="Arial" pitchFamily="34" charset="-120"/>
              </a:rPr>
              <a:t>[Estimate]</a:t>
            </a:r>
            <a:r>
              <a:rPr lang="en-US" sz="1400" dirty="0">
                <a:solidFill>
                  <a:srgbClr val="1A1C2E"/>
                </a:solidFill>
                <a:latin typeface="Arial" pitchFamily="34" charset="0"/>
                <a:ea typeface="Arial" pitchFamily="34" charset="-122"/>
                <a:cs typeface="Arial" pitchFamily="34" charset="-120"/>
              </a:rPr>
              <a:t>.</a:t>
            </a:r>
            <a:endParaRPr lang="en-US" sz="1400" dirty="0"/>
          </a:p>
        </p:txBody>
      </p:sp>
      <p:graphicFrame>
        <p:nvGraphicFramePr>
          <p:cNvPr id="4" name="Table 0"/>
          <p:cNvGraphicFramePr>
            <a:graphicFrameLocks noGrp="1"/>
          </p:cNvGraphicFramePr>
          <p:nvPr>
            <p:extLst>
              <p:ext uri="{D42A27DB-BD31-4B8C-83A1-F6EECF244321}">
                <p14:modId xmlns:p14="http://schemas.microsoft.com/office/powerpoint/2010/main" val="1579011935"/>
              </p:ext>
            </p:extLst>
          </p:nvPr>
        </p:nvGraphicFramePr>
        <p:xfrm>
          <a:off x="548640" y="2367280"/>
          <a:ext cx="8046720" cy="914400"/>
        </p:xfrm>
        <a:graphic>
          <a:graphicData uri="http://schemas.openxmlformats.org/drawingml/2006/table">
            <a:tbl>
              <a:tblPr/>
              <a:tblGrid>
                <a:gridCol w="3392424"/>
                <a:gridCol w="1783080"/>
                <a:gridCol w="932688"/>
                <a:gridCol w="1947672"/>
              </a:tblGrid>
              <a:tr h="0">
                <a:tc>
                  <a:txBody>
                    <a:bodyPr/>
                    <a:lstStyle/>
                    <a:p>
                      <a:pPr indent="0" marL="0">
                        <a:buNone/>
                      </a:pPr>
                      <a:r>
                        <a:rPr lang="en-US" sz="1200" b="1" dirty="0">
                          <a:solidFill>
                            <a:srgbClr val="1A1C2E"/>
                          </a:solidFill>
                          <a:latin typeface="Arial" pitchFamily="34" charset="0"/>
                          <a:ea typeface="Arial" pitchFamily="34" charset="-122"/>
                          <a:cs typeface="Arial" pitchFamily="34" charset="-120"/>
                        </a:rPr>
                        <a:t>Figure</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ECEBF8"/>
                    </a:solidFill>
                  </a:tcPr>
                </a:tc>
                <a:tc>
                  <a:txBody>
                    <a:bodyPr/>
                    <a:lstStyle/>
                    <a:p>
                      <a:pPr indent="0" marL="0">
                        <a:buNone/>
                      </a:pPr>
                      <a:r>
                        <a:rPr lang="en-US" sz="1200" b="1" dirty="0">
                          <a:solidFill>
                            <a:srgbClr val="1A1C2E"/>
                          </a:solidFill>
                          <a:latin typeface="Arial" pitchFamily="34" charset="0"/>
                          <a:ea typeface="Arial" pitchFamily="34" charset="-122"/>
                          <a:cs typeface="Arial" pitchFamily="34" charset="-120"/>
                        </a:rPr>
                        <a:t>Value</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ECEBF8"/>
                    </a:solidFill>
                  </a:tcPr>
                </a:tc>
                <a:tc>
                  <a:txBody>
                    <a:bodyPr/>
                    <a:lstStyle/>
                    <a:p>
                      <a:pPr indent="0" marL="0">
                        <a:buNone/>
                      </a:pPr>
                      <a:r>
                        <a:rPr lang="en-US" sz="1200" b="1" dirty="0">
                          <a:solidFill>
                            <a:srgbClr val="1A1C2E"/>
                          </a:solidFill>
                          <a:latin typeface="Arial" pitchFamily="34" charset="0"/>
                          <a:ea typeface="Arial" pitchFamily="34" charset="-122"/>
                          <a:cs typeface="Arial" pitchFamily="34" charset="-120"/>
                        </a:rPr>
                        <a:t>Label</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ECEBF8"/>
                    </a:solidFill>
                  </a:tcPr>
                </a:tc>
                <a:tc>
                  <a:txBody>
                    <a:bodyPr/>
                    <a:lstStyle/>
                    <a:p>
                      <a:pPr indent="0" marL="0">
                        <a:buNone/>
                      </a:pPr>
                      <a:r>
                        <a:rPr lang="en-US" sz="1200" b="1" dirty="0">
                          <a:solidFill>
                            <a:srgbClr val="1A1C2E"/>
                          </a:solidFill>
                          <a:latin typeface="Arial" pitchFamily="34" charset="0"/>
                          <a:ea typeface="Arial" pitchFamily="34" charset="-122"/>
                          <a:cs typeface="Arial" pitchFamily="34" charset="-120"/>
                        </a:rPr>
                        <a:t>Source or basis</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ECEBF8"/>
                    </a:solidFill>
                  </a:tcPr>
                </a:tc>
              </a:tr>
              <a:tr h="0">
                <a:tc>
                  <a:txBody>
                    <a:bodyPr/>
                    <a:lstStyle/>
                    <a:p>
                      <a:pPr indent="0" marL="0">
                        <a:buNone/>
                      </a:pPr>
                      <a:r>
                        <a:rPr lang="en-US" sz="1200" dirty="0">
                          <a:solidFill>
                            <a:srgbClr val="3F4258"/>
                          </a:solidFill>
                          <a:latin typeface="Arial" pitchFamily="34" charset="0"/>
                          <a:ea typeface="Arial" pitchFamily="34" charset="-122"/>
                          <a:cs typeface="Arial" pitchFamily="34" charset="-120"/>
                        </a:rPr>
                        <a:t>Global AI customer-service market, 2026</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c>
                  <a:txBody>
                    <a:bodyPr/>
                    <a:lstStyle/>
                    <a:p>
                      <a:pPr indent="0" marL="0">
                        <a:buNone/>
                      </a:pPr>
                      <a:r>
                        <a:rPr lang="en-US" sz="1200" dirty="0">
                          <a:solidFill>
                            <a:srgbClr val="3F4258"/>
                          </a:solidFill>
                          <a:latin typeface="Arial" pitchFamily="34" charset="0"/>
                          <a:ea typeface="Arial" pitchFamily="34" charset="-122"/>
                          <a:cs typeface="Arial" pitchFamily="34" charset="-120"/>
                        </a:rPr>
                        <a:t>$15.12B</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c>
                  <a:txBody>
                    <a:bodyPr/>
                    <a:lstStyle/>
                    <a:p>
                      <a:pPr indent="0" marL="0">
                        <a:buNone/>
                      </a:pPr>
                      <a:r>
                        <a:rPr lang="en-US" sz="1200" dirty="0">
                          <a:solidFill>
                            <a:srgbClr val="3F4258"/>
                          </a:solidFill>
                          <a:latin typeface="Arial" pitchFamily="34" charset="0"/>
                          <a:ea typeface="Arial" pitchFamily="34" charset="-122"/>
                          <a:cs typeface="Arial" pitchFamily="34" charset="-120"/>
                        </a:rPr>
                        <a:t>[Source M1]</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c>
                  <a:txBody>
                    <a:bodyPr/>
                    <a:lstStyle/>
                    <a:p>
                      <a:pPr indent="0" marL="0">
                        <a:buNone/>
                      </a:pPr>
                      <a:r>
                        <a:rPr lang="en-US" sz="1200" dirty="0">
                          <a:solidFill>
                            <a:srgbClr val="3F4258"/>
                          </a:solidFill>
                          <a:latin typeface="Arial" pitchFamily="34" charset="0"/>
                          <a:ea typeface="Arial" pitchFamily="34" charset="-122"/>
                          <a:cs typeface="Arial" pitchFamily="34" charset="-120"/>
                        </a:rPr>
                        <a:t>vendor/content site</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r>
              <a:tr h="0">
                <a:tc>
                  <a:txBody>
                    <a:bodyPr/>
                    <a:lstStyle/>
                    <a:p>
                      <a:pPr indent="0" marL="0">
                        <a:buNone/>
                      </a:pPr>
                      <a:r>
                        <a:rPr lang="en-US" sz="1200" dirty="0">
                          <a:solidFill>
                            <a:srgbClr val="3F4258"/>
                          </a:solidFill>
                          <a:latin typeface="Arial" pitchFamily="34" charset="0"/>
                          <a:ea typeface="Arial" pitchFamily="34" charset="-122"/>
                          <a:cs typeface="Arial" pitchFamily="34" charset="-120"/>
                        </a:rPr>
                        <a:t>Same market, projected 2030</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c>
                  <a:txBody>
                    <a:bodyPr/>
                    <a:lstStyle/>
                    <a:p>
                      <a:pPr indent="0" marL="0">
                        <a:buNone/>
                      </a:pPr>
                      <a:r>
                        <a:rPr lang="en-US" sz="1200" dirty="0">
                          <a:solidFill>
                            <a:srgbClr val="3F4258"/>
                          </a:solidFill>
                          <a:latin typeface="Arial" pitchFamily="34" charset="0"/>
                          <a:ea typeface="Arial" pitchFamily="34" charset="-122"/>
                          <a:cs typeface="Arial" pitchFamily="34" charset="-120"/>
                        </a:rPr>
                        <a:t>$47.82B (~25.8% CAGR)</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c>
                  <a:txBody>
                    <a:bodyPr/>
                    <a:lstStyle/>
                    <a:p>
                      <a:pPr indent="0" marL="0">
                        <a:buNone/>
                      </a:pPr>
                      <a:r>
                        <a:rPr lang="en-US" sz="1200" dirty="0">
                          <a:solidFill>
                            <a:srgbClr val="3F4258"/>
                          </a:solidFill>
                          <a:latin typeface="Arial" pitchFamily="34" charset="0"/>
                          <a:ea typeface="Arial" pitchFamily="34" charset="-122"/>
                          <a:cs typeface="Arial" pitchFamily="34" charset="-120"/>
                        </a:rPr>
                        <a:t>[Source M1]</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c>
                  <a:txBody>
                    <a:bodyPr/>
                    <a:lstStyle/>
                    <a:p>
                      <a:pPr indent="0" marL="0">
                        <a:buNone/>
                      </a:pP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r>
              <a:tr h="0">
                <a:tc>
                  <a:txBody>
                    <a:bodyPr/>
                    <a:lstStyle/>
                    <a:p>
                      <a:pPr indent="0" marL="0">
                        <a:buNone/>
                      </a:pPr>
                      <a:r>
                        <a:rPr lang="en-US" sz="1200" dirty="0">
                          <a:solidFill>
                            <a:srgbClr val="3F4258"/>
                          </a:solidFill>
                          <a:latin typeface="Arial" pitchFamily="34" charset="0"/>
                          <a:ea typeface="Arial" pitchFamily="34" charset="-122"/>
                          <a:cs typeface="Arial" pitchFamily="34" charset="-120"/>
                        </a:rPr>
                        <a:t>Generative-AI customer-service segment, 2026</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c>
                  <a:txBody>
                    <a:bodyPr/>
                    <a:lstStyle/>
                    <a:p>
                      <a:pPr indent="0" marL="0">
                        <a:buNone/>
                      </a:pPr>
                      <a:r>
                        <a:rPr lang="en-US" sz="1200" dirty="0">
                          <a:solidFill>
                            <a:srgbClr val="3F4258"/>
                          </a:solidFill>
                          <a:latin typeface="Arial" pitchFamily="34" charset="0"/>
                          <a:ea typeface="Arial" pitchFamily="34" charset="-122"/>
                          <a:cs typeface="Arial" pitchFamily="34" charset="-120"/>
                        </a:rPr>
                        <a:t>$755.58M</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c>
                  <a:txBody>
                    <a:bodyPr/>
                    <a:lstStyle/>
                    <a:p>
                      <a:pPr indent="0" marL="0">
                        <a:buNone/>
                      </a:pPr>
                      <a:r>
                        <a:rPr lang="en-US" sz="1200" dirty="0">
                          <a:solidFill>
                            <a:srgbClr val="3F4258"/>
                          </a:solidFill>
                          <a:latin typeface="Arial" pitchFamily="34" charset="0"/>
                          <a:ea typeface="Arial" pitchFamily="34" charset="-122"/>
                          <a:cs typeface="Arial" pitchFamily="34" charset="-120"/>
                        </a:rPr>
                        <a:t>[Source M4]</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c>
                  <a:txBody>
                    <a:bodyPr/>
                    <a:lstStyle/>
                    <a:p>
                      <a:pPr indent="0" marL="0">
                        <a:buNone/>
                      </a:pP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r>
              <a:tr h="0">
                <a:tc gridSpan="4">
                  <a:txBody>
                    <a:bodyPr/>
                    <a:lstStyle/>
                    <a:p>
                      <a:pPr indent="0" marL="0">
                        <a:buNone/>
                      </a:pPr>
                      <a:r>
                        <a:rPr lang="en-US" sz="1100" i="1" dirty="0">
                          <a:solidFill>
                            <a:srgbClr val="5E6178"/>
                          </a:solidFill>
                          <a:latin typeface="Arial" pitchFamily="34" charset="0"/>
                          <a:ea typeface="Arial" pitchFamily="34" charset="-122"/>
                          <a:cs typeface="Arial" pitchFamily="34" charset="-120"/>
                        </a:rPr>
                        <a:t>2 more rows in the document</a:t>
                      </a:r>
                      <a:endParaRPr lang="en-US" sz="1100" dirty="0">
                        <a:latin typeface="Arial" charset="0"/>
                        <a:ea typeface="Arial" charset="0"/>
                        <a:cs typeface="Arial" charset="0"/>
                      </a:endParaRPr>
                    </a:p>
                  </a:txBody>
                  <a:tcPr marL="91440" marR="91440" marT="45720" marB="45720">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c hMerge="1">
                  <a:tcPr/>
                </a:tc>
                <a:tc hMerge="1">
                  <a:tcPr/>
                </a:tc>
                <a:tc hMerge="1">
                  <a:tcPr/>
                </a:tc>
              </a:tr>
            </a:tbl>
          </a:graphicData>
        </a:graphic>
      </p:graphicFrame>
      <p:sp>
        <p:nvSpPr>
          <p:cNvPr id="8" name="Text 5"/>
          <p:cNvSpPr/>
          <p:nvPr/>
        </p:nvSpPr>
        <p:spPr>
          <a:xfrm>
            <a:off x="548640" y="4279392"/>
            <a:ext cx="8046720" cy="411480"/>
          </a:xfrm>
          <a:prstGeom prst="rect">
            <a:avLst/>
          </a:prstGeom>
          <a:noFill/>
          <a:ln/>
        </p:spPr>
        <p:txBody>
          <a:bodyPr wrap="square" lIns="0" tIns="0" rIns="0" bIns="0" rtlCol="0" anchor="t">
            <a:normAutofit/>
          </a:bodyPr>
          <a:lstStyle/>
          <a:p>
            <a:pPr indent="0" marL="0">
              <a:buNone/>
            </a:pPr>
            <a:r>
              <a:rPr lang="en-US" sz="900" i="1" dirty="0">
                <a:solidFill>
                  <a:srgbClr val="5E6178"/>
                </a:solidFill>
                <a:latin typeface="Arial" pitchFamily="34" charset="0"/>
                <a:ea typeface="Arial" pitchFamily="34" charset="-122"/>
                <a:cs typeface="Arial" pitchFamily="34" charset="-120"/>
              </a:rPr>
              <a:t>From "Market Research". The team marked this complete with limitations.</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7F6FD"/>
        </a:solidFill>
      </p:bgPr>
    </p:bg>
    <p:spTree>
      <p:nvGrpSpPr>
        <p:cNvPr id="1" name=""/>
        <p:cNvGrpSpPr/>
        <p:nvPr/>
      </p:nvGrpSpPr>
      <p:grpSpPr>
        <a:xfrm>
          <a:off x="0" y="0"/>
          <a:ext cx="0" cy="0"/>
          <a:chOff x="0" y="0"/>
          <a:chExt cx="0" cy="0"/>
        </a:xfrm>
      </p:grpSpPr>
      <p:sp>
        <p:nvSpPr>
          <p:cNvPr id="2" name="Text 0"/>
          <p:cNvSpPr/>
          <p:nvPr/>
        </p:nvSpPr>
        <p:spPr>
          <a:xfrm>
            <a:off x="548640" y="274320"/>
            <a:ext cx="8046720" cy="594360"/>
          </a:xfrm>
          <a:prstGeom prst="rect">
            <a:avLst/>
          </a:prstGeom>
          <a:noFill/>
          <a:ln/>
        </p:spPr>
        <p:txBody>
          <a:bodyPr wrap="square" lIns="0" tIns="0" rIns="0" bIns="0" rtlCol="0" anchor="b">
            <a:normAutofit/>
          </a:bodyPr>
          <a:lstStyle/>
          <a:p>
            <a:pPr indent="0" marL="0">
              <a:buNone/>
            </a:pPr>
            <a:r>
              <a:rPr lang="en-US" sz="2400" b="1" dirty="0">
                <a:solidFill>
                  <a:srgbClr val="1A1C2E"/>
                </a:solidFill>
                <a:latin typeface="Arial" pitchFamily="34" charset="0"/>
                <a:ea typeface="Arial" pitchFamily="34" charset="-122"/>
                <a:cs typeface="Arial" pitchFamily="34" charset="-120"/>
              </a:rPr>
              <a:t>Who else is doing this</a:t>
            </a:r>
            <a:endParaRPr lang="en-US" sz="2400" dirty="0"/>
          </a:p>
        </p:txBody>
      </p:sp>
      <p:sp>
        <p:nvSpPr>
          <p:cNvPr id="3" name="Shape 1"/>
          <p:cNvSpPr/>
          <p:nvPr/>
        </p:nvSpPr>
        <p:spPr>
          <a:xfrm>
            <a:off x="548640" y="932688"/>
            <a:ext cx="548640" cy="45720"/>
          </a:xfrm>
          <a:prstGeom prst="rect">
            <a:avLst/>
          </a:prstGeom>
          <a:solidFill>
            <a:srgbClr val="5049D4"/>
          </a:solidFill>
          <a:ln w="12700">
            <a:solidFill>
              <a:srgbClr val="5049D4"/>
            </a:solidFill>
            <a:prstDash val="solid"/>
          </a:ln>
        </p:spPr>
      </p:sp>
      <p:sp>
        <p:nvSpPr>
          <p:cNvPr id="4" name="Text 2"/>
          <p:cNvSpPr/>
          <p:nvPr/>
        </p:nvSpPr>
        <p:spPr>
          <a:xfrm>
            <a:off x="548640" y="4754880"/>
            <a:ext cx="6858000" cy="256032"/>
          </a:xfrm>
          <a:prstGeom prst="rect">
            <a:avLst/>
          </a:prstGeom>
          <a:noFill/>
          <a:ln/>
        </p:spPr>
        <p:txBody>
          <a:bodyPr wrap="square" lIns="0" tIns="0" rIns="0" bIns="0" rtlCol="0" anchor="ctr"/>
          <a:lstStyle/>
          <a:p>
            <a:pPr indent="0" marL="0">
              <a:buNone/>
            </a:pPr>
            <a:r>
              <a:rPr lang="en-US" sz="800" dirty="0">
                <a:solidFill>
                  <a:srgbClr val="5E6178"/>
                </a:solidFill>
                <a:latin typeface="Arial" pitchFamily="34" charset="0"/>
                <a:ea typeface="Arial" pitchFamily="34" charset="-122"/>
                <a:cs typeface="Arial" pitchFamily="34" charset="-120"/>
              </a:rPr>
              <a:t>EchoDesk</a:t>
            </a:r>
            <a:endParaRPr lang="en-US" sz="800" dirty="0"/>
          </a:p>
        </p:txBody>
      </p:sp>
      <p:sp>
        <p:nvSpPr>
          <p:cNvPr id="5" name="Text 3"/>
          <p:cNvSpPr/>
          <p:nvPr/>
        </p:nvSpPr>
        <p:spPr>
          <a:xfrm>
            <a:off x="8138160" y="4754880"/>
            <a:ext cx="457200" cy="256032"/>
          </a:xfrm>
          <a:prstGeom prst="rect">
            <a:avLst/>
          </a:prstGeom>
          <a:noFill/>
          <a:ln/>
        </p:spPr>
        <p:txBody>
          <a:bodyPr wrap="square" lIns="0" tIns="0" rIns="0" bIns="0" rtlCol="0" anchor="ctr"/>
          <a:lstStyle/>
          <a:p>
            <a:pPr algn="r" indent="0" marL="0">
              <a:buNone/>
            </a:pPr>
            <a:r>
              <a:rPr lang="en-US" sz="800" dirty="0">
                <a:solidFill>
                  <a:srgbClr val="5E6178"/>
                </a:solidFill>
                <a:latin typeface="Arial" pitchFamily="34" charset="0"/>
                <a:ea typeface="Arial" pitchFamily="34" charset="-122"/>
                <a:cs typeface="Arial" pitchFamily="34" charset="-120"/>
              </a:rPr>
              <a:t>4</a:t>
            </a:r>
            <a:endParaRPr lang="en-US" sz="800" dirty="0"/>
          </a:p>
        </p:txBody>
      </p:sp>
      <p:sp>
        <p:nvSpPr>
          <p:cNvPr id="6" name="Text 4"/>
          <p:cNvSpPr/>
          <p:nvPr/>
        </p:nvSpPr>
        <p:spPr>
          <a:xfrm>
            <a:off x="548640" y="1188720"/>
            <a:ext cx="8046720" cy="3017520"/>
          </a:xfrm>
          <a:prstGeom prst="rect">
            <a:avLst/>
          </a:prstGeom>
          <a:noFill/>
          <a:ln/>
        </p:spPr>
        <p:txBody>
          <a:bodyPr wrap="square" lIns="0" tIns="0" rIns="0" bIns="0" rtlCol="0" anchor="t"/>
          <a:lstStyle/>
          <a:p>
            <a:pPr marL="177800" indent="-177800">
              <a:spcAft>
                <a:spcPts val="600"/>
              </a:spcAft>
              <a:buSzPct val="100000"/>
              <a:buChar char="•"/>
            </a:pPr>
            <a:r>
              <a:rPr lang="en-US" sz="1400" dirty="0">
                <a:solidFill>
                  <a:srgbClr val="1A1C2E"/>
                </a:solidFill>
                <a:latin typeface="Arial" pitchFamily="34" charset="0"/>
                <a:ea typeface="Arial" pitchFamily="34" charset="-122"/>
                <a:cs typeface="Arial" pitchFamily="34" charset="-120"/>
              </a:rPr>
              <a:t>The working segment is a 1–2 person micro e-commerce seller, but the platform is not confirmed </a:t>
            </a:r>
            <a:r>
              <a:rPr lang="en-US" sz="1400" b="1" dirty="0">
                <a:solidFill>
                  <a:srgbClr val="BE123C"/>
                </a:solidFill>
                <a:latin typeface="Arial" pitchFamily="34" charset="0"/>
                <a:ea typeface="Arial" pitchFamily="34" charset="-122"/>
                <a:cs typeface="Arial" pitchFamily="34" charset="-120"/>
              </a:rPr>
              <a:t>[Unknown]</a:t>
            </a:r>
            <a:r>
              <a:rPr lang="en-US" sz="1400" dirty="0">
                <a:solidFill>
                  <a:srgbClr val="1A1C2E"/>
                </a:solidFill>
                <a:latin typeface="Arial" pitchFamily="34" charset="0"/>
                <a:ea typeface="Arial" pitchFamily="34" charset="-122"/>
                <a:cs typeface="Arial" pitchFamily="34" charset="-120"/>
              </a:rPr>
              <a:t>. Shopify is the working hypothesis because Target Customer asked specifically about it </a:t>
            </a:r>
            <a:r>
              <a:rPr lang="en-US" sz="1400" b="1" dirty="0">
                <a:solidFill>
                  <a:srgbClr val="6D28D9"/>
                </a:solidFill>
                <a:latin typeface="Arial" pitchFamily="34" charset="0"/>
                <a:ea typeface="Arial" pitchFamily="34" charset="-122"/>
                <a:cs typeface="Arial" pitchFamily="34" charset="-120"/>
              </a:rPr>
              <a:t>[Hypothesis]</a:t>
            </a:r>
            <a:r>
              <a:rPr lang="en-US" sz="1400" dirty="0">
                <a:solidFill>
                  <a:srgbClr val="1A1C2E"/>
                </a:solidFill>
                <a:latin typeface="Arial" pitchFamily="34" charset="0"/>
                <a:ea typeface="Arial" pitchFamily="34" charset="-122"/>
                <a:cs typeface="Arial" pitchFamily="34" charset="-120"/>
              </a:rPr>
              <a:t>.</a:t>
            </a:r>
            <a:endParaRPr lang="en-US" sz="1400" dirty="0"/>
          </a:p>
          <a:p>
            <a:pPr marL="177800" indent="-177800">
              <a:spcAft>
                <a:spcPts val="600"/>
              </a:spcAft>
              <a:buSzPct val="100000"/>
              <a:buChar char="•"/>
            </a:pPr>
            <a:r>
              <a:rPr lang="en-US" sz="1400" dirty="0">
                <a:solidFill>
                  <a:srgbClr val="1A1C2E"/>
                </a:solidFill>
                <a:latin typeface="Arial" pitchFamily="34" charset="0"/>
                <a:ea typeface="Arial" pitchFamily="34" charset="-122"/>
                <a:cs typeface="Arial" pitchFamily="34" charset="-120"/>
              </a:rPr>
              <a:t>Tidio's starting price appears twice in the retrieved material as $29/month </a:t>
            </a:r>
            <a:r>
              <a:rPr lang="en-US" sz="1400" b="1" dirty="0">
                <a:solidFill>
                  <a:srgbClr val="0369A1"/>
                </a:solidFill>
                <a:latin typeface="Arial" pitchFamily="34" charset="0"/>
                <a:ea typeface="Arial" pitchFamily="34" charset="-122"/>
                <a:cs typeface="Arial" pitchFamily="34" charset="-120"/>
              </a:rPr>
              <a:t>[Source C5]</a:t>
            </a:r>
            <a:r>
              <a:rPr lang="en-US" sz="1400" dirty="0">
                <a:solidFill>
                  <a:srgbClr val="1A1C2E"/>
                </a:solidFill>
                <a:latin typeface="Arial" pitchFamily="34" charset="0"/>
                <a:ea typeface="Arial" pitchFamily="34" charset="-122"/>
                <a:cs typeface="Arial" pitchFamily="34" charset="-120"/>
              </a:rPr>
              <a:t> and roughly $39/month for Lyro </a:t>
            </a:r>
            <a:r>
              <a:rPr lang="en-US" sz="1400" b="1" dirty="0">
                <a:solidFill>
                  <a:srgbClr val="0369A1"/>
                </a:solidFill>
                <a:latin typeface="Arial" pitchFamily="34" charset="0"/>
                <a:ea typeface="Arial" pitchFamily="34" charset="-122"/>
                <a:cs typeface="Arial" pitchFamily="34" charset="-120"/>
              </a:rPr>
              <a:t>[Source C1]</a:t>
            </a:r>
            <a:r>
              <a:rPr lang="en-US" sz="1400" dirty="0">
                <a:solidFill>
                  <a:srgbClr val="1A1C2E"/>
                </a:solidFill>
                <a:latin typeface="Arial" pitchFamily="34" charset="0"/>
                <a:ea typeface="Arial" pitchFamily="34" charset="-122"/>
                <a:cs typeface="Arial" pitchFamily="34" charset="-120"/>
              </a:rPr>
              <a:t>. I rely on C5 because it is a more direct small-business review and is from 2026-09-10, but both are…</a:t>
            </a:r>
            <a:endParaRPr lang="en-US" sz="1400" dirty="0"/>
          </a:p>
          <a:p>
            <a:pPr marL="177800" indent="-177800">
              <a:spcAft>
                <a:spcPts val="600"/>
              </a:spcAft>
              <a:buSzPct val="100000"/>
              <a:buChar char="•"/>
            </a:pPr>
            <a:r>
              <a:rPr lang="en-US" sz="1400" dirty="0">
                <a:solidFill>
                  <a:srgbClr val="1A1C2E"/>
                </a:solidFill>
                <a:latin typeface="Arial" pitchFamily="34" charset="0"/>
                <a:ea typeface="Arial" pitchFamily="34" charset="-122"/>
                <a:cs typeface="Arial" pitchFamily="34" charset="-120"/>
              </a:rPr>
              <a:t>The band is real and crowded: Freshdesk at $15 and Tidio at $29 undercut the $50 target on sticker price </a:t>
            </a:r>
            <a:r>
              <a:rPr lang="en-US" sz="1400" b="1" dirty="0">
                <a:solidFill>
                  <a:srgbClr val="0369A1"/>
                </a:solidFill>
                <a:latin typeface="Arial" pitchFamily="34" charset="0"/>
                <a:ea typeface="Arial" pitchFamily="34" charset="-122"/>
                <a:cs typeface="Arial" pitchFamily="34" charset="-120"/>
              </a:rPr>
              <a:t>[Source C1, C5]</a:t>
            </a:r>
            <a:r>
              <a:rPr lang="en-US" sz="1400" dirty="0">
                <a:solidFill>
                  <a:srgbClr val="1A1C2E"/>
                </a:solidFill>
                <a:latin typeface="Arial" pitchFamily="34" charset="0"/>
                <a:ea typeface="Arial" pitchFamily="34" charset="-122"/>
                <a:cs typeface="Arial" pitchFamily="34" charset="-120"/>
              </a:rPr>
              <a:t>. Gorgias owns the Shopify niche in vendor lists </a:t>
            </a:r>
            <a:r>
              <a:rPr lang="en-US" sz="1400" b="1" dirty="0">
                <a:solidFill>
                  <a:srgbClr val="0369A1"/>
                </a:solidFill>
                <a:latin typeface="Arial" pitchFamily="34" charset="0"/>
                <a:ea typeface="Arial" pitchFamily="34" charset="-122"/>
                <a:cs typeface="Arial" pitchFamily="34" charset="-120"/>
              </a:rPr>
              <a:t>[Source C5]</a:t>
            </a:r>
            <a:r>
              <a:rPr lang="en-US" sz="1400" dirty="0">
                <a:solidFill>
                  <a:srgbClr val="1A1C2E"/>
                </a:solidFill>
                <a:latin typeface="Arial" pitchFamily="34" charset="0"/>
                <a:ea typeface="Arial" pitchFamily="34" charset="-122"/>
                <a:cs typeface="Arial" pitchFamily="34" charset="-120"/>
              </a:rPr>
              <a:t>, and the broader customer-experience market is fragmented…</a:t>
            </a:r>
            <a:endParaRPr lang="en-US" sz="1400" dirty="0"/>
          </a:p>
          <a:p>
            <a:pPr marL="177800" indent="-177800">
              <a:spcAft>
                <a:spcPts val="600"/>
              </a:spcAft>
              <a:buSzPct val="100000"/>
              <a:buChar char="•"/>
            </a:pPr>
            <a:r>
              <a:rPr lang="en-US" sz="1400" dirty="0">
                <a:solidFill>
                  <a:srgbClr val="1A1C2E"/>
                </a:solidFill>
                <a:latin typeface="Arial" pitchFamily="34" charset="0"/>
                <a:ea typeface="Arial" pitchFamily="34" charset="-122"/>
                <a:cs typeface="Arial" pitchFamily="34" charset="-120"/>
              </a:rPr>
              <a:t>The opening is not price; it is the pricing model and the scope. Nearly every named rival bills per agent or per resolution. A 1–2 person shop pays for agents it does not have — LiveAgent's smallest AI-included plan is five agents at $145…</a:t>
            </a:r>
            <a:endParaRPr lang="en-US" sz="1400" dirty="0"/>
          </a:p>
        </p:txBody>
      </p:sp>
      <p:sp>
        <p:nvSpPr>
          <p:cNvPr id="7" name="Text 5"/>
          <p:cNvSpPr/>
          <p:nvPr/>
        </p:nvSpPr>
        <p:spPr>
          <a:xfrm>
            <a:off x="548640" y="4279392"/>
            <a:ext cx="8046720" cy="411480"/>
          </a:xfrm>
          <a:prstGeom prst="rect">
            <a:avLst/>
          </a:prstGeom>
          <a:noFill/>
          <a:ln/>
        </p:spPr>
        <p:txBody>
          <a:bodyPr wrap="square" lIns="0" tIns="0" rIns="0" bIns="0" rtlCol="0" anchor="t">
            <a:normAutofit/>
          </a:bodyPr>
          <a:lstStyle/>
          <a:p>
            <a:pPr indent="0" marL="0">
              <a:buNone/>
            </a:pPr>
            <a:r>
              <a:rPr lang="en-US" sz="900" i="1" dirty="0">
                <a:solidFill>
                  <a:srgbClr val="5E6178"/>
                </a:solidFill>
                <a:latin typeface="Arial" pitchFamily="34" charset="0"/>
                <a:ea typeface="Arial" pitchFamily="34" charset="-122"/>
                <a:cs typeface="Arial" pitchFamily="34" charset="-120"/>
              </a:rPr>
              <a:t>From "Competitor Analysis". The team marked this needs verification.</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7F6FD"/>
        </a:solidFill>
      </p:bgPr>
    </p:bg>
    <p:spTree>
      <p:nvGrpSpPr>
        <p:cNvPr id="1" name=""/>
        <p:cNvGrpSpPr/>
        <p:nvPr/>
      </p:nvGrpSpPr>
      <p:grpSpPr>
        <a:xfrm>
          <a:off x="0" y="0"/>
          <a:ext cx="0" cy="0"/>
          <a:chOff x="0" y="0"/>
          <a:chExt cx="0" cy="0"/>
        </a:xfrm>
      </p:grpSpPr>
      <p:sp>
        <p:nvSpPr>
          <p:cNvPr id="2" name="Text 0"/>
          <p:cNvSpPr/>
          <p:nvPr/>
        </p:nvSpPr>
        <p:spPr>
          <a:xfrm>
            <a:off x="548640" y="274320"/>
            <a:ext cx="8046720" cy="594360"/>
          </a:xfrm>
          <a:prstGeom prst="rect">
            <a:avLst/>
          </a:prstGeom>
          <a:noFill/>
          <a:ln/>
        </p:spPr>
        <p:txBody>
          <a:bodyPr wrap="square" lIns="0" tIns="0" rIns="0" bIns="0" rtlCol="0" anchor="b">
            <a:normAutofit/>
          </a:bodyPr>
          <a:lstStyle/>
          <a:p>
            <a:pPr indent="0" marL="0">
              <a:buNone/>
            </a:pPr>
            <a:r>
              <a:rPr lang="en-US" sz="2400" b="1" dirty="0">
                <a:solidFill>
                  <a:srgbClr val="1A1C2E"/>
                </a:solidFill>
                <a:latin typeface="Arial" pitchFamily="34" charset="0"/>
                <a:ea typeface="Arial" pitchFamily="34" charset="-122"/>
                <a:cs typeface="Arial" pitchFamily="34" charset="-120"/>
              </a:rPr>
              <a:t>Why us</a:t>
            </a:r>
            <a:endParaRPr lang="en-US" sz="2400" dirty="0"/>
          </a:p>
        </p:txBody>
      </p:sp>
      <p:sp>
        <p:nvSpPr>
          <p:cNvPr id="3" name="Shape 1"/>
          <p:cNvSpPr/>
          <p:nvPr/>
        </p:nvSpPr>
        <p:spPr>
          <a:xfrm>
            <a:off x="548640" y="932688"/>
            <a:ext cx="548640" cy="45720"/>
          </a:xfrm>
          <a:prstGeom prst="rect">
            <a:avLst/>
          </a:prstGeom>
          <a:solidFill>
            <a:srgbClr val="5049D4"/>
          </a:solidFill>
          <a:ln w="12700">
            <a:solidFill>
              <a:srgbClr val="5049D4"/>
            </a:solidFill>
            <a:prstDash val="solid"/>
          </a:ln>
        </p:spPr>
      </p:sp>
      <p:sp>
        <p:nvSpPr>
          <p:cNvPr id="4" name="Text 2"/>
          <p:cNvSpPr/>
          <p:nvPr/>
        </p:nvSpPr>
        <p:spPr>
          <a:xfrm>
            <a:off x="548640" y="4754880"/>
            <a:ext cx="6858000" cy="256032"/>
          </a:xfrm>
          <a:prstGeom prst="rect">
            <a:avLst/>
          </a:prstGeom>
          <a:noFill/>
          <a:ln/>
        </p:spPr>
        <p:txBody>
          <a:bodyPr wrap="square" lIns="0" tIns="0" rIns="0" bIns="0" rtlCol="0" anchor="ctr"/>
          <a:lstStyle/>
          <a:p>
            <a:pPr indent="0" marL="0">
              <a:buNone/>
            </a:pPr>
            <a:r>
              <a:rPr lang="en-US" sz="800" dirty="0">
                <a:solidFill>
                  <a:srgbClr val="5E6178"/>
                </a:solidFill>
                <a:latin typeface="Arial" pitchFamily="34" charset="0"/>
                <a:ea typeface="Arial" pitchFamily="34" charset="-122"/>
                <a:cs typeface="Arial" pitchFamily="34" charset="-120"/>
              </a:rPr>
              <a:t>EchoDesk</a:t>
            </a:r>
            <a:endParaRPr lang="en-US" sz="800" dirty="0"/>
          </a:p>
        </p:txBody>
      </p:sp>
      <p:sp>
        <p:nvSpPr>
          <p:cNvPr id="5" name="Text 3"/>
          <p:cNvSpPr/>
          <p:nvPr/>
        </p:nvSpPr>
        <p:spPr>
          <a:xfrm>
            <a:off x="8138160" y="4754880"/>
            <a:ext cx="457200" cy="256032"/>
          </a:xfrm>
          <a:prstGeom prst="rect">
            <a:avLst/>
          </a:prstGeom>
          <a:noFill/>
          <a:ln/>
        </p:spPr>
        <p:txBody>
          <a:bodyPr wrap="square" lIns="0" tIns="0" rIns="0" bIns="0" rtlCol="0" anchor="ctr"/>
          <a:lstStyle/>
          <a:p>
            <a:pPr algn="r" indent="0" marL="0">
              <a:buNone/>
            </a:pPr>
            <a:r>
              <a:rPr lang="en-US" sz="800" dirty="0">
                <a:solidFill>
                  <a:srgbClr val="5E6178"/>
                </a:solidFill>
                <a:latin typeface="Arial" pitchFamily="34" charset="0"/>
                <a:ea typeface="Arial" pitchFamily="34" charset="-122"/>
                <a:cs typeface="Arial" pitchFamily="34" charset="-120"/>
              </a:rPr>
              <a:t>5</a:t>
            </a:r>
            <a:endParaRPr lang="en-US" sz="800" dirty="0"/>
          </a:p>
        </p:txBody>
      </p:sp>
      <p:sp>
        <p:nvSpPr>
          <p:cNvPr id="6" name="Text 4"/>
          <p:cNvSpPr/>
          <p:nvPr/>
        </p:nvSpPr>
        <p:spPr>
          <a:xfrm>
            <a:off x="548640" y="1188720"/>
            <a:ext cx="8046720" cy="3017520"/>
          </a:xfrm>
          <a:prstGeom prst="rect">
            <a:avLst/>
          </a:prstGeom>
          <a:noFill/>
          <a:ln/>
        </p:spPr>
        <p:txBody>
          <a:bodyPr wrap="square" lIns="0" tIns="0" rIns="0" bIns="0" rtlCol="0" anchor="t"/>
          <a:lstStyle/>
          <a:p>
            <a:pPr marL="177800" indent="-177800">
              <a:spcAft>
                <a:spcPts val="600"/>
              </a:spcAft>
              <a:buSzPct val="100000"/>
              <a:buChar char="•"/>
            </a:pPr>
            <a:r>
              <a:rPr lang="en-US" sz="1500" dirty="0">
                <a:solidFill>
                  <a:srgbClr val="1A1C2E"/>
                </a:solidFill>
                <a:latin typeface="Arial" pitchFamily="34" charset="0"/>
                <a:ea typeface="Arial" pitchFamily="34" charset="-122"/>
                <a:cs typeface="Arial" pitchFamily="34" charset="-120"/>
              </a:rPr>
              <a:t>A solo seller's real options: (1) keep answering by hand in the platform inbox or email, at most with an FAQ page — $0 cash </a:t>
            </a:r>
            <a:r>
              <a:rPr lang="en-US" sz="1500" b="1" dirty="0">
                <a:solidFill>
                  <a:srgbClr val="A21CAF"/>
                </a:solidFill>
                <a:latin typeface="Arial" pitchFamily="34" charset="0"/>
                <a:ea typeface="Arial" pitchFamily="34" charset="-122"/>
                <a:cs typeface="Arial" pitchFamily="34" charset="-120"/>
              </a:rPr>
              <a:t>[Assumption]</a:t>
            </a:r>
            <a:r>
              <a:rPr lang="en-US" sz="1500" dirty="0">
                <a:solidFill>
                  <a:srgbClr val="1A1C2E"/>
                </a:solidFill>
                <a:latin typeface="Arial" pitchFamily="34" charset="0"/>
                <a:ea typeface="Arial" pitchFamily="34" charset="-122"/>
                <a:cs typeface="Arial" pitchFamily="34" charset="-120"/>
              </a:rPr>
              <a:t>, unbounded owner time; this is the thing the pilot must beat, not another SaaS </a:t>
            </a:r>
            <a:r>
              <a:rPr lang="en-US" sz="1500" b="1" dirty="0">
                <a:solidFill>
                  <a:srgbClr val="57534E"/>
                </a:solidFill>
                <a:latin typeface="Arial" pitchFamily="34" charset="0"/>
                <a:ea typeface="Arial" pitchFamily="34" charset="-122"/>
                <a:cs typeface="Arial" pitchFamily="34" charset="-120"/>
              </a:rPr>
              <a:t>[Inference]</a:t>
            </a:r>
            <a:r>
              <a:rPr lang="en-US" sz="1500" dirty="0">
                <a:solidFill>
                  <a:srgbClr val="1A1C2E"/>
                </a:solidFill>
                <a:latin typeface="Arial" pitchFamily="34" charset="0"/>
                <a:ea typeface="Arial" pitchFamily="34" charset="-122"/>
                <a:cs typeface="Arial" pitchFamily="34" charset="-120"/>
              </a:rPr>
              <a:t>; (2) a…</a:t>
            </a:r>
            <a:endParaRPr lang="en-US" sz="1500" dirty="0"/>
          </a:p>
          <a:p>
            <a:pPr marL="177800" indent="-177800">
              <a:spcAft>
                <a:spcPts val="600"/>
              </a:spcAft>
              <a:buSzPct val="100000"/>
              <a:buChar char="•"/>
            </a:pPr>
            <a:r>
              <a:rPr lang="en-US" sz="1500" dirty="0">
                <a:solidFill>
                  <a:srgbClr val="1A1C2E"/>
                </a:solidFill>
                <a:latin typeface="Arial" pitchFamily="34" charset="0"/>
                <a:ea typeface="Arial" pitchFamily="34" charset="-122"/>
                <a:cs typeface="Arial" pitchFamily="34" charset="-120"/>
              </a:rPr>
              <a:t>One flat $50/month </a:t>
            </a:r>
            <a:r>
              <a:rPr lang="en-US" sz="1500" b="1" dirty="0">
                <a:solidFill>
                  <a:srgbClr val="B45309"/>
                </a:solidFill>
                <a:latin typeface="Arial" pitchFamily="34" charset="0"/>
                <a:ea typeface="Arial" pitchFamily="34" charset="-122"/>
                <a:cs typeface="Arial" pitchFamily="34" charset="-120"/>
              </a:rPr>
              <a:t>[Estimate]</a:t>
            </a:r>
            <a:r>
              <a:rPr lang="en-US" sz="1500" dirty="0">
                <a:solidFill>
                  <a:srgbClr val="1A1C2E"/>
                </a:solidFill>
                <a:latin typeface="Arial" pitchFamily="34" charset="0"/>
                <a:ea typeface="Arial" pitchFamily="34" charset="-122"/>
                <a:cs typeface="Arial" pitchFamily="34" charset="-120"/>
              </a:rPr>
              <a:t> for a shop of one or two — no agent seats, no per-resolution meter. None of the six named rivals offers a flat solo-owner price </a:t>
            </a:r>
            <a:r>
              <a:rPr lang="en-US" sz="1500" b="1" dirty="0">
                <a:solidFill>
                  <a:srgbClr val="57534E"/>
                </a:solidFill>
                <a:latin typeface="Arial" pitchFamily="34" charset="0"/>
                <a:ea typeface="Arial" pitchFamily="34" charset="-122"/>
                <a:cs typeface="Arial" pitchFamily="34" charset="-120"/>
              </a:rPr>
              <a:t>[Inference]</a:t>
            </a:r>
            <a:r>
              <a:rPr lang="en-US" sz="1500" dirty="0">
                <a:solidFill>
                  <a:srgbClr val="1A1C2E"/>
                </a:solidFill>
                <a:latin typeface="Arial" pitchFamily="34" charset="0"/>
                <a:ea typeface="Arial" pitchFamily="34" charset="-122"/>
                <a:cs typeface="Arial" pitchFamily="34" charset="-120"/>
              </a:rPr>
              <a:t>; Tidio's free AI stops at 50 conversations </a:t>
            </a:r>
            <a:r>
              <a:rPr lang="en-US" sz="1500" b="1" dirty="0">
                <a:solidFill>
                  <a:srgbClr val="0369A1"/>
                </a:solidFill>
                <a:latin typeface="Arial" pitchFamily="34" charset="0"/>
                <a:ea typeface="Arial" pitchFamily="34" charset="-122"/>
                <a:cs typeface="Arial" pitchFamily="34" charset="-120"/>
              </a:rPr>
              <a:t>[Source C5]</a:t>
            </a:r>
            <a:r>
              <a:rPr lang="en-US" sz="1500" dirty="0">
                <a:solidFill>
                  <a:srgbClr val="1A1C2E"/>
                </a:solidFill>
                <a:latin typeface="Arial" pitchFamily="34" charset="0"/>
                <a:ea typeface="Arial" pitchFamily="34" charset="-122"/>
                <a:cs typeface="Arial" pitchFamily="34" charset="-120"/>
              </a:rPr>
              <a:t>, Intercom Fin…</a:t>
            </a:r>
            <a:endParaRPr lang="en-US" sz="1500" dirty="0"/>
          </a:p>
          <a:p>
            <a:pPr marL="177800" indent="-177800">
              <a:spcAft>
                <a:spcPts val="600"/>
              </a:spcAft>
              <a:buSzPct val="100000"/>
              <a:buChar char="•"/>
            </a:pPr>
            <a:r>
              <a:rPr lang="en-US" sz="1500" dirty="0">
                <a:solidFill>
                  <a:srgbClr val="1A1C2E"/>
                </a:solidFill>
                <a:latin typeface="Arial" pitchFamily="34" charset="0"/>
                <a:ea typeface="Arial" pitchFamily="34" charset="-122"/>
                <a:cs typeface="Arial" pitchFamily="34" charset="-120"/>
              </a:rPr>
              <a:t>Every answer written from the seller's own FAQ and product pages, traceable to their own words </a:t>
            </a:r>
            <a:r>
              <a:rPr lang="en-US" sz="1500" b="1" dirty="0">
                <a:solidFill>
                  <a:srgbClr val="0369A1"/>
                </a:solidFill>
                <a:latin typeface="Arial" pitchFamily="34" charset="0"/>
                <a:ea typeface="Arial" pitchFamily="34" charset="-122"/>
                <a:cs typeface="Arial" pitchFamily="34" charset="-120"/>
              </a:rPr>
              <a:t>[Source FOUNDER]</a:t>
            </a:r>
            <a:r>
              <a:rPr lang="en-US" sz="1500" dirty="0">
                <a:solidFill>
                  <a:srgbClr val="1A1C2E"/>
                </a:solidFill>
                <a:latin typeface="Arial" pitchFamily="34" charset="0"/>
                <a:ea typeface="Arial" pitchFamily="34" charset="-122"/>
                <a:cs typeface="Arial" pitchFamily="34" charset="-120"/>
              </a:rPr>
              <a:t>.</a:t>
            </a:r>
            <a:endParaRPr lang="en-US" sz="1500" dirty="0"/>
          </a:p>
          <a:p>
            <a:pPr marL="177800" indent="-177800">
              <a:spcAft>
                <a:spcPts val="600"/>
              </a:spcAft>
              <a:buSzPct val="100000"/>
              <a:buChar char="•"/>
            </a:pPr>
            <a:r>
              <a:rPr lang="en-US" sz="1500" dirty="0">
                <a:solidFill>
                  <a:srgbClr val="1A1C2E"/>
                </a:solidFill>
                <a:latin typeface="Arial" pitchFamily="34" charset="0"/>
                <a:ea typeface="Arial" pitchFamily="34" charset="-122"/>
                <a:cs typeface="Arial" pitchFamily="34" charset="-120"/>
              </a:rPr>
              <a:t>Flat price → predictable $600/year </a:t>
            </a:r>
            <a:r>
              <a:rPr lang="en-US" sz="1500" b="1" dirty="0">
                <a:solidFill>
                  <a:srgbClr val="B45309"/>
                </a:solidFill>
                <a:latin typeface="Arial" pitchFamily="34" charset="0"/>
                <a:ea typeface="Arial" pitchFamily="34" charset="-122"/>
                <a:cs typeface="Arial" pitchFamily="34" charset="-120"/>
              </a:rPr>
              <a:t>[Estimate]</a:t>
            </a:r>
            <a:r>
              <a:rPr lang="en-US" sz="1500" dirty="0">
                <a:solidFill>
                  <a:srgbClr val="1A1C2E"/>
                </a:solidFill>
                <a:latin typeface="Arial" pitchFamily="34" charset="0"/>
                <a:ea typeface="Arial" pitchFamily="34" charset="-122"/>
                <a:cs typeface="Arial" pitchFamily="34" charset="-120"/>
              </a:rPr>
              <a:t>; the bill never rises with volume, where Intercom Fin's does </a:t>
            </a:r>
            <a:r>
              <a:rPr lang="en-US" sz="1500" b="1" dirty="0">
                <a:solidFill>
                  <a:srgbClr val="0369A1"/>
                </a:solidFill>
                <a:latin typeface="Arial" pitchFamily="34" charset="0"/>
                <a:ea typeface="Arial" pitchFamily="34" charset="-122"/>
                <a:cs typeface="Arial" pitchFamily="34" charset="-120"/>
              </a:rPr>
              <a:t>[Source C3]</a:t>
            </a:r>
            <a:r>
              <a:rPr lang="en-US" sz="1500" dirty="0">
                <a:solidFill>
                  <a:srgbClr val="1A1C2E"/>
                </a:solidFill>
                <a:latin typeface="Arial" pitchFamily="34" charset="0"/>
                <a:ea typeface="Arial" pitchFamily="34" charset="-122"/>
                <a:cs typeface="Arial" pitchFamily="34" charset="-120"/>
              </a:rPr>
              <a:t> and where Tidio's cap ends </a:t>
            </a:r>
            <a:r>
              <a:rPr lang="en-US" sz="1500" b="1" dirty="0">
                <a:solidFill>
                  <a:srgbClr val="0369A1"/>
                </a:solidFill>
                <a:latin typeface="Arial" pitchFamily="34" charset="0"/>
                <a:ea typeface="Arial" pitchFamily="34" charset="-122"/>
                <a:cs typeface="Arial" pitchFamily="34" charset="-120"/>
              </a:rPr>
              <a:t>[Source C5]</a:t>
            </a:r>
            <a:r>
              <a:rPr lang="en-US" sz="1500" dirty="0">
                <a:solidFill>
                  <a:srgbClr val="1A1C2E"/>
                </a:solidFill>
                <a:latin typeface="Arial" pitchFamily="34" charset="0"/>
                <a:ea typeface="Arial" pitchFamily="34" charset="-122"/>
                <a:cs typeface="Arial" pitchFamily="34" charset="-120"/>
              </a:rPr>
              <a:t>.</a:t>
            </a:r>
            <a:endParaRPr lang="en-US" sz="1500" dirty="0"/>
          </a:p>
        </p:txBody>
      </p:sp>
      <p:sp>
        <p:nvSpPr>
          <p:cNvPr id="7" name="Text 5"/>
          <p:cNvSpPr/>
          <p:nvPr/>
        </p:nvSpPr>
        <p:spPr>
          <a:xfrm>
            <a:off x="548640" y="4279392"/>
            <a:ext cx="8046720" cy="411480"/>
          </a:xfrm>
          <a:prstGeom prst="rect">
            <a:avLst/>
          </a:prstGeom>
          <a:noFill/>
          <a:ln/>
        </p:spPr>
        <p:txBody>
          <a:bodyPr wrap="square" lIns="0" tIns="0" rIns="0" bIns="0" rtlCol="0" anchor="t">
            <a:normAutofit/>
          </a:bodyPr>
          <a:lstStyle/>
          <a:p>
            <a:pPr indent="0" marL="0">
              <a:buNone/>
            </a:pPr>
            <a:r>
              <a:rPr lang="en-US" sz="900" i="1" dirty="0">
                <a:solidFill>
                  <a:srgbClr val="5E6178"/>
                </a:solidFill>
                <a:latin typeface="Arial" pitchFamily="34" charset="0"/>
                <a:ea typeface="Arial" pitchFamily="34" charset="-122"/>
                <a:cs typeface="Arial" pitchFamily="34" charset="-120"/>
              </a:rPr>
              <a:t>From "Positioning". The team marked this complete.</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7F6FD"/>
        </a:solidFill>
      </p:bgPr>
    </p:bg>
    <p:spTree>
      <p:nvGrpSpPr>
        <p:cNvPr id="1" name=""/>
        <p:cNvGrpSpPr/>
        <p:nvPr/>
      </p:nvGrpSpPr>
      <p:grpSpPr>
        <a:xfrm>
          <a:off x="0" y="0"/>
          <a:ext cx="0" cy="0"/>
          <a:chOff x="0" y="0"/>
          <a:chExt cx="0" cy="0"/>
        </a:xfrm>
      </p:grpSpPr>
      <p:sp>
        <p:nvSpPr>
          <p:cNvPr id="2" name="Text 0"/>
          <p:cNvSpPr/>
          <p:nvPr/>
        </p:nvSpPr>
        <p:spPr>
          <a:xfrm>
            <a:off x="548640" y="274320"/>
            <a:ext cx="8046720" cy="594360"/>
          </a:xfrm>
          <a:prstGeom prst="rect">
            <a:avLst/>
          </a:prstGeom>
          <a:noFill/>
          <a:ln/>
        </p:spPr>
        <p:txBody>
          <a:bodyPr wrap="square" lIns="0" tIns="0" rIns="0" bIns="0" rtlCol="0" anchor="b">
            <a:normAutofit/>
          </a:bodyPr>
          <a:lstStyle/>
          <a:p>
            <a:pPr indent="0" marL="0">
              <a:buNone/>
            </a:pPr>
            <a:r>
              <a:rPr lang="en-US" sz="2400" b="1" dirty="0">
                <a:solidFill>
                  <a:srgbClr val="1A1C2E"/>
                </a:solidFill>
                <a:latin typeface="Arial" pitchFamily="34" charset="0"/>
                <a:ea typeface="Arial" pitchFamily="34" charset="-122"/>
                <a:cs typeface="Arial" pitchFamily="34" charset="-120"/>
              </a:rPr>
              <a:t>How it makes money</a:t>
            </a:r>
            <a:endParaRPr lang="en-US" sz="2400" dirty="0"/>
          </a:p>
        </p:txBody>
      </p:sp>
      <p:sp>
        <p:nvSpPr>
          <p:cNvPr id="3" name="Shape 1"/>
          <p:cNvSpPr/>
          <p:nvPr/>
        </p:nvSpPr>
        <p:spPr>
          <a:xfrm>
            <a:off x="548640" y="932688"/>
            <a:ext cx="548640" cy="45720"/>
          </a:xfrm>
          <a:prstGeom prst="rect">
            <a:avLst/>
          </a:prstGeom>
          <a:solidFill>
            <a:srgbClr val="5049D4"/>
          </a:solidFill>
          <a:ln w="12700">
            <a:solidFill>
              <a:srgbClr val="5049D4"/>
            </a:solidFill>
            <a:prstDash val="solid"/>
          </a:ln>
        </p:spPr>
      </p:sp>
      <p:sp>
        <p:nvSpPr>
          <p:cNvPr id="4" name="Text 2"/>
          <p:cNvSpPr/>
          <p:nvPr/>
        </p:nvSpPr>
        <p:spPr>
          <a:xfrm>
            <a:off x="548640" y="4754880"/>
            <a:ext cx="6858000" cy="256032"/>
          </a:xfrm>
          <a:prstGeom prst="rect">
            <a:avLst/>
          </a:prstGeom>
          <a:noFill/>
          <a:ln/>
        </p:spPr>
        <p:txBody>
          <a:bodyPr wrap="square" lIns="0" tIns="0" rIns="0" bIns="0" rtlCol="0" anchor="ctr"/>
          <a:lstStyle/>
          <a:p>
            <a:pPr indent="0" marL="0">
              <a:buNone/>
            </a:pPr>
            <a:r>
              <a:rPr lang="en-US" sz="800" dirty="0">
                <a:solidFill>
                  <a:srgbClr val="5E6178"/>
                </a:solidFill>
                <a:latin typeface="Arial" pitchFamily="34" charset="0"/>
                <a:ea typeface="Arial" pitchFamily="34" charset="-122"/>
                <a:cs typeface="Arial" pitchFamily="34" charset="-120"/>
              </a:rPr>
              <a:t>EchoDesk</a:t>
            </a:r>
            <a:endParaRPr lang="en-US" sz="800" dirty="0"/>
          </a:p>
        </p:txBody>
      </p:sp>
      <p:sp>
        <p:nvSpPr>
          <p:cNvPr id="5" name="Text 3"/>
          <p:cNvSpPr/>
          <p:nvPr/>
        </p:nvSpPr>
        <p:spPr>
          <a:xfrm>
            <a:off x="8138160" y="4754880"/>
            <a:ext cx="457200" cy="256032"/>
          </a:xfrm>
          <a:prstGeom prst="rect">
            <a:avLst/>
          </a:prstGeom>
          <a:noFill/>
          <a:ln/>
        </p:spPr>
        <p:txBody>
          <a:bodyPr wrap="square" lIns="0" tIns="0" rIns="0" bIns="0" rtlCol="0" anchor="ctr"/>
          <a:lstStyle/>
          <a:p>
            <a:pPr algn="r" indent="0" marL="0">
              <a:buNone/>
            </a:pPr>
            <a:r>
              <a:rPr lang="en-US" sz="800" dirty="0">
                <a:solidFill>
                  <a:srgbClr val="5E6178"/>
                </a:solidFill>
                <a:latin typeface="Arial" pitchFamily="34" charset="0"/>
                <a:ea typeface="Arial" pitchFamily="34" charset="-122"/>
                <a:cs typeface="Arial" pitchFamily="34" charset="-120"/>
              </a:rPr>
              <a:t>6</a:t>
            </a:r>
            <a:endParaRPr lang="en-US" sz="800" dirty="0"/>
          </a:p>
        </p:txBody>
      </p:sp>
      <p:sp>
        <p:nvSpPr>
          <p:cNvPr id="6" name="Text 4"/>
          <p:cNvSpPr/>
          <p:nvPr/>
        </p:nvSpPr>
        <p:spPr>
          <a:xfrm>
            <a:off x="548640" y="1188720"/>
            <a:ext cx="8046720" cy="1097280"/>
          </a:xfrm>
          <a:prstGeom prst="rect">
            <a:avLst/>
          </a:prstGeom>
          <a:noFill/>
          <a:ln/>
        </p:spPr>
        <p:txBody>
          <a:bodyPr wrap="square" lIns="0" tIns="0" rIns="0" bIns="0" rtlCol="0" anchor="t"/>
          <a:lstStyle/>
          <a:p>
            <a:pPr marL="177800" indent="-177800">
              <a:spcAft>
                <a:spcPts val="600"/>
              </a:spcAft>
              <a:buSzPct val="100000"/>
              <a:buChar char="•"/>
            </a:pPr>
            <a:r>
              <a:rPr lang="en-US" sz="1600" dirty="0">
                <a:solidFill>
                  <a:srgbClr val="1A1C2E"/>
                </a:solidFill>
                <a:latin typeface="Arial" pitchFamily="34" charset="0"/>
                <a:ea typeface="Arial" pitchFamily="34" charset="-122"/>
                <a:cs typeface="Arial" pitchFamily="34" charset="-120"/>
              </a:rPr>
              <a:t>A 1–2 person Shopify micro seller who today answers support by hand between packing orders pays one flat monthly subscription for an AI assistant connected to their own FAQ and product pages.</a:t>
            </a:r>
            <a:endParaRPr lang="en-US" sz="1600" dirty="0"/>
          </a:p>
        </p:txBody>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548640" y="2164080"/>
          <a:ext cx="8046720" cy="914400"/>
        </p:xfrm>
        <a:graphic>
          <a:graphicData uri="http://schemas.openxmlformats.org/drawingml/2006/table">
            <a:tbl>
              <a:tblPr/>
              <a:tblGrid>
                <a:gridCol w="2368296"/>
                <a:gridCol w="3154680"/>
                <a:gridCol w="1261872"/>
                <a:gridCol w="1261872"/>
              </a:tblGrid>
              <a:tr h="0">
                <a:tc>
                  <a:txBody>
                    <a:bodyPr/>
                    <a:lstStyle/>
                    <a:p>
                      <a:pPr indent="0" marL="0">
                        <a:buNone/>
                      </a:pPr>
                      <a:r>
                        <a:rPr lang="en-US" sz="1200" b="1" dirty="0">
                          <a:solidFill>
                            <a:srgbClr val="1A1C2E"/>
                          </a:solidFill>
                          <a:latin typeface="Arial" pitchFamily="34" charset="0"/>
                          <a:ea typeface="Arial" pitchFamily="34" charset="-122"/>
                          <a:cs typeface="Arial" pitchFamily="34" charset="-120"/>
                        </a:rPr>
                        <a:t>Item</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ECEBF8"/>
                    </a:solidFill>
                  </a:tcPr>
                </a:tc>
                <a:tc>
                  <a:txBody>
                    <a:bodyPr/>
                    <a:lstStyle/>
                    <a:p>
                      <a:pPr indent="0" marL="0">
                        <a:buNone/>
                      </a:pPr>
                      <a:r>
                        <a:rPr lang="en-US" sz="1200" b="1" dirty="0">
                          <a:solidFill>
                            <a:srgbClr val="1A1C2E"/>
                          </a:solidFill>
                          <a:latin typeface="Arial" pitchFamily="34" charset="0"/>
                          <a:ea typeface="Arial" pitchFamily="34" charset="-122"/>
                          <a:cs typeface="Arial" pitchFamily="34" charset="-120"/>
                        </a:rPr>
                        <a:t>Basis</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ECEBF8"/>
                    </a:solidFill>
                  </a:tcPr>
                </a:tc>
                <a:tc>
                  <a:txBody>
                    <a:bodyPr/>
                    <a:lstStyle/>
                    <a:p>
                      <a:pPr indent="0" marL="0">
                        <a:buNone/>
                      </a:pPr>
                      <a:r>
                        <a:rPr lang="en-US" sz="1200" b="1" dirty="0">
                          <a:solidFill>
                            <a:srgbClr val="1A1C2E"/>
                          </a:solidFill>
                          <a:latin typeface="Arial" pitchFamily="34" charset="0"/>
                          <a:ea typeface="Arial" pitchFamily="34" charset="-122"/>
                          <a:cs typeface="Arial" pitchFamily="34" charset="-120"/>
                        </a:rPr>
                        <a:t>Low</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ECEBF8"/>
                    </a:solidFill>
                  </a:tcPr>
                </a:tc>
                <a:tc>
                  <a:txBody>
                    <a:bodyPr/>
                    <a:lstStyle/>
                    <a:p>
                      <a:pPr indent="0" marL="0">
                        <a:buNone/>
                      </a:pPr>
                      <a:r>
                        <a:rPr lang="en-US" sz="1200" b="1" dirty="0">
                          <a:solidFill>
                            <a:srgbClr val="1A1C2E"/>
                          </a:solidFill>
                          <a:latin typeface="Arial" pitchFamily="34" charset="0"/>
                          <a:ea typeface="Arial" pitchFamily="34" charset="-122"/>
                          <a:cs typeface="Arial" pitchFamily="34" charset="-120"/>
                        </a:rPr>
                        <a:t>High</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ECEBF8"/>
                    </a:solidFill>
                  </a:tcPr>
                </a:tc>
              </a:tr>
              <a:tr h="0">
                <a:tc>
                  <a:txBody>
                    <a:bodyPr/>
                    <a:lstStyle/>
                    <a:p>
                      <a:pPr indent="0" marL="0">
                        <a:buNone/>
                      </a:pPr>
                      <a:r>
                        <a:rPr lang="en-US" sz="1200" dirty="0">
                          <a:solidFill>
                            <a:srgbClr val="3F4258"/>
                          </a:solidFill>
                          <a:latin typeface="Arial" pitchFamily="34" charset="0"/>
                          <a:ea typeface="Arial" pitchFamily="34" charset="-122"/>
                          <a:cs typeface="Arial" pitchFamily="34" charset="-120"/>
                        </a:rPr>
                        <a:t>LLM inference</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c>
                  <a:txBody>
                    <a:bodyPr/>
                    <a:lstStyle/>
                    <a:p>
                      <a:pPr indent="0" marL="0">
                        <a:buNone/>
                      </a:pPr>
                      <a:r>
                        <a:rPr lang="en-US" sz="1200" dirty="0">
                          <a:solidFill>
                            <a:srgbClr val="3F4258"/>
                          </a:solidFill>
                          <a:latin typeface="Arial" pitchFamily="34" charset="0"/>
                          <a:ea typeface="Arial" pitchFamily="34" charset="-122"/>
                          <a:cs typeface="Arial" pitchFamily="34" charset="-120"/>
                        </a:rPr>
                        <a:t>$0.01 [Estimate]–0.03 [Estimate] per message × 30 [Estimate]</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c>
                  <a:txBody>
                    <a:bodyPr/>
                    <a:lstStyle/>
                    <a:p>
                      <a:pPr indent="0" marL="0">
                        <a:buNone/>
                      </a:pPr>
                      <a:r>
                        <a:rPr lang="en-US" sz="1200" dirty="0">
                          <a:solidFill>
                            <a:srgbClr val="3F4258"/>
                          </a:solidFill>
                          <a:latin typeface="Arial" pitchFamily="34" charset="0"/>
                          <a:ea typeface="Arial" pitchFamily="34" charset="-122"/>
                          <a:cs typeface="Arial" pitchFamily="34" charset="-120"/>
                        </a:rPr>
                        <a:t>$0.30 [Estimate]</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c>
                  <a:txBody>
                    <a:bodyPr/>
                    <a:lstStyle/>
                    <a:p>
                      <a:pPr indent="0" marL="0">
                        <a:buNone/>
                      </a:pPr>
                      <a:r>
                        <a:rPr lang="en-US" sz="1200" dirty="0">
                          <a:solidFill>
                            <a:srgbClr val="3F4258"/>
                          </a:solidFill>
                          <a:latin typeface="Arial" pitchFamily="34" charset="0"/>
                          <a:ea typeface="Arial" pitchFamily="34" charset="-122"/>
                          <a:cs typeface="Arial" pitchFamily="34" charset="-120"/>
                        </a:rPr>
                        <a:t>$0.90 [Estimate]</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r>
              <a:tr h="0">
                <a:tc>
                  <a:txBody>
                    <a:bodyPr/>
                    <a:lstStyle/>
                    <a:p>
                      <a:pPr indent="0" marL="0">
                        <a:buNone/>
                      </a:pPr>
                      <a:r>
                        <a:rPr lang="en-US" sz="1200" dirty="0">
                          <a:solidFill>
                            <a:srgbClr val="3F4258"/>
                          </a:solidFill>
                          <a:latin typeface="Arial" pitchFamily="34" charset="0"/>
                          <a:ea typeface="Arial" pitchFamily="34" charset="-122"/>
                          <a:cs typeface="Arial" pitchFamily="34" charset="-120"/>
                        </a:rPr>
                        <a:t>Hosting, vector DB, monitoring</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c>
                  <a:txBody>
                    <a:bodyPr/>
                    <a:lstStyle/>
                    <a:p>
                      <a:pPr indent="0" marL="0">
                        <a:buNone/>
                      </a:pPr>
                      <a:r>
                        <a:rPr lang="en-US" sz="1200" dirty="0">
                          <a:solidFill>
                            <a:srgbClr val="3F4258"/>
                          </a:solidFill>
                          <a:latin typeface="Arial" pitchFamily="34" charset="0"/>
                          <a:ea typeface="Arial" pitchFamily="34" charset="-122"/>
                          <a:cs typeface="Arial" pitchFamily="34" charset="-120"/>
                        </a:rPr>
                        <a:t>$8 [Estimate]–16 [Estimate] per account</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c>
                  <a:txBody>
                    <a:bodyPr/>
                    <a:lstStyle/>
                    <a:p>
                      <a:pPr indent="0" marL="0">
                        <a:buNone/>
                      </a:pPr>
                      <a:r>
                        <a:rPr lang="en-US" sz="1200" dirty="0">
                          <a:solidFill>
                            <a:srgbClr val="3F4258"/>
                          </a:solidFill>
                          <a:latin typeface="Arial" pitchFamily="34" charset="0"/>
                          <a:ea typeface="Arial" pitchFamily="34" charset="-122"/>
                          <a:cs typeface="Arial" pitchFamily="34" charset="-120"/>
                        </a:rPr>
                        <a:t>$8 [Estimate]</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c>
                  <a:txBody>
                    <a:bodyPr/>
                    <a:lstStyle/>
                    <a:p>
                      <a:pPr indent="0" marL="0">
                        <a:buNone/>
                      </a:pPr>
                      <a:r>
                        <a:rPr lang="en-US" sz="1200" dirty="0">
                          <a:solidFill>
                            <a:srgbClr val="3F4258"/>
                          </a:solidFill>
                          <a:latin typeface="Arial" pitchFamily="34" charset="0"/>
                          <a:ea typeface="Arial" pitchFamily="34" charset="-122"/>
                          <a:cs typeface="Arial" pitchFamily="34" charset="-120"/>
                        </a:rPr>
                        <a:t>$16 [Estimate]</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r>
              <a:tr h="0">
                <a:tc>
                  <a:txBody>
                    <a:bodyPr/>
                    <a:lstStyle/>
                    <a:p>
                      <a:pPr indent="0" marL="0">
                        <a:buNone/>
                      </a:pPr>
                      <a:r>
                        <a:rPr lang="en-US" sz="1200" dirty="0">
                          <a:solidFill>
                            <a:srgbClr val="3F4258"/>
                          </a:solidFill>
                          <a:latin typeface="Arial" pitchFamily="34" charset="0"/>
                          <a:ea typeface="Arial" pitchFamily="34" charset="-122"/>
                          <a:cs typeface="Arial" pitchFamily="34" charset="-120"/>
                        </a:rPr>
                        <a:t>Payment processing</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c>
                  <a:txBody>
                    <a:bodyPr/>
                    <a:lstStyle/>
                    <a:p>
                      <a:pPr indent="0" marL="0">
                        <a:buNone/>
                      </a:pPr>
                      <a:r>
                        <a:rPr lang="en-US" sz="1200" dirty="0">
                          <a:solidFill>
                            <a:srgbClr val="3F4258"/>
                          </a:solidFill>
                          <a:latin typeface="Arial" pitchFamily="34" charset="0"/>
                          <a:ea typeface="Arial" pitchFamily="34" charset="-122"/>
                          <a:cs typeface="Arial" pitchFamily="34" charset="-120"/>
                        </a:rPr>
                        <a:t>~2.9% [Estimate] + $0.30 [Estimate] on $50 [Estimate]</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c>
                  <a:txBody>
                    <a:bodyPr/>
                    <a:lstStyle/>
                    <a:p>
                      <a:pPr indent="0" marL="0">
                        <a:buNone/>
                      </a:pPr>
                      <a:r>
                        <a:rPr lang="en-US" sz="1200" dirty="0">
                          <a:solidFill>
                            <a:srgbClr val="3F4258"/>
                          </a:solidFill>
                          <a:latin typeface="Arial" pitchFamily="34" charset="0"/>
                          <a:ea typeface="Arial" pitchFamily="34" charset="-122"/>
                          <a:cs typeface="Arial" pitchFamily="34" charset="-120"/>
                        </a:rPr>
                        <a:t>$1.75 [Estimate]</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c>
                  <a:txBody>
                    <a:bodyPr/>
                    <a:lstStyle/>
                    <a:p>
                      <a:pPr indent="0" marL="0">
                        <a:buNone/>
                      </a:pPr>
                      <a:r>
                        <a:rPr lang="en-US" sz="1200" dirty="0">
                          <a:solidFill>
                            <a:srgbClr val="3F4258"/>
                          </a:solidFill>
                          <a:latin typeface="Arial" pitchFamily="34" charset="0"/>
                          <a:ea typeface="Arial" pitchFamily="34" charset="-122"/>
                          <a:cs typeface="Arial" pitchFamily="34" charset="-120"/>
                        </a:rPr>
                        <a:t>$1.75 [Estimate]</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r>
              <a:tr h="0">
                <a:tc>
                  <a:txBody>
                    <a:bodyPr/>
                    <a:lstStyle/>
                    <a:p>
                      <a:pPr indent="0" marL="0">
                        <a:buNone/>
                      </a:pPr>
                      <a:r>
                        <a:rPr lang="en-US" sz="1200" dirty="0">
                          <a:solidFill>
                            <a:srgbClr val="3F4258"/>
                          </a:solidFill>
                          <a:latin typeface="Arial" pitchFamily="34" charset="0"/>
                          <a:ea typeface="Arial" pitchFamily="34" charset="-122"/>
                          <a:cs typeface="Arial" pitchFamily="34" charset="-120"/>
                        </a:rPr>
                        <a:t>Refund/chargeback</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c>
                  <a:txBody>
                    <a:bodyPr/>
                    <a:lstStyle/>
                    <a:p>
                      <a:pPr indent="0" marL="0">
                        <a:buNone/>
                      </a:pPr>
                      <a:r>
                        <a:rPr lang="en-US" sz="1200" dirty="0">
                          <a:solidFill>
                            <a:srgbClr val="3F4258"/>
                          </a:solidFill>
                          <a:latin typeface="Arial" pitchFamily="34" charset="0"/>
                          <a:ea typeface="Arial" pitchFamily="34" charset="-122"/>
                          <a:cs typeface="Arial" pitchFamily="34" charset="-120"/>
                        </a:rPr>
                        <a:t>none planned [Assumption]</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c>
                  <a:txBody>
                    <a:bodyPr/>
                    <a:lstStyle/>
                    <a:p>
                      <a:pPr indent="0" marL="0">
                        <a:buNone/>
                      </a:pPr>
                      <a:r>
                        <a:rPr lang="en-US" sz="1200" dirty="0">
                          <a:solidFill>
                            <a:srgbClr val="3F4258"/>
                          </a:solidFill>
                          <a:latin typeface="Arial" pitchFamily="34" charset="0"/>
                          <a:ea typeface="Arial" pitchFamily="34" charset="-122"/>
                          <a:cs typeface="Arial" pitchFamily="34" charset="-120"/>
                        </a:rPr>
                        <a:t>$0 [Estimate]</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c>
                  <a:txBody>
                    <a:bodyPr/>
                    <a:lstStyle/>
                    <a:p>
                      <a:pPr indent="0" marL="0">
                        <a:buNone/>
                      </a:pPr>
                      <a:r>
                        <a:rPr lang="en-US" sz="1200" dirty="0">
                          <a:solidFill>
                            <a:srgbClr val="3F4258"/>
                          </a:solidFill>
                          <a:latin typeface="Arial" pitchFamily="34" charset="0"/>
                          <a:ea typeface="Arial" pitchFamily="34" charset="-122"/>
                          <a:cs typeface="Arial" pitchFamily="34" charset="-120"/>
                        </a:rPr>
                        <a:t>$0 [Estimate]</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r>
            </a:tbl>
          </a:graphicData>
        </a:graphic>
      </p:graphicFrame>
      <p:sp>
        <p:nvSpPr>
          <p:cNvPr id="8" name="Text 5"/>
          <p:cNvSpPr/>
          <p:nvPr/>
        </p:nvSpPr>
        <p:spPr>
          <a:xfrm>
            <a:off x="548640" y="4279392"/>
            <a:ext cx="8046720" cy="411480"/>
          </a:xfrm>
          <a:prstGeom prst="rect">
            <a:avLst/>
          </a:prstGeom>
          <a:noFill/>
          <a:ln/>
        </p:spPr>
        <p:txBody>
          <a:bodyPr wrap="square" lIns="0" tIns="0" rIns="0" bIns="0" rtlCol="0" anchor="t">
            <a:normAutofit/>
          </a:bodyPr>
          <a:lstStyle/>
          <a:p>
            <a:pPr indent="0" marL="0">
              <a:buNone/>
            </a:pPr>
            <a:r>
              <a:rPr lang="en-US" sz="900" i="1" dirty="0">
                <a:solidFill>
                  <a:srgbClr val="5E6178"/>
                </a:solidFill>
                <a:latin typeface="Arial" pitchFamily="34" charset="0"/>
                <a:ea typeface="Arial" pitchFamily="34" charset="-122"/>
                <a:cs typeface="Arial" pitchFamily="34" charset="-120"/>
              </a:rPr>
              <a:t>From "Business Model". The team marked this complete with limitations.</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7F6FD"/>
        </a:solidFill>
      </p:bgPr>
    </p:bg>
    <p:spTree>
      <p:nvGrpSpPr>
        <p:cNvPr id="1" name=""/>
        <p:cNvGrpSpPr/>
        <p:nvPr/>
      </p:nvGrpSpPr>
      <p:grpSpPr>
        <a:xfrm>
          <a:off x="0" y="0"/>
          <a:ext cx="0" cy="0"/>
          <a:chOff x="0" y="0"/>
          <a:chExt cx="0" cy="0"/>
        </a:xfrm>
      </p:grpSpPr>
      <p:sp>
        <p:nvSpPr>
          <p:cNvPr id="2" name="Text 0"/>
          <p:cNvSpPr/>
          <p:nvPr/>
        </p:nvSpPr>
        <p:spPr>
          <a:xfrm>
            <a:off x="548640" y="274320"/>
            <a:ext cx="8046720" cy="594360"/>
          </a:xfrm>
          <a:prstGeom prst="rect">
            <a:avLst/>
          </a:prstGeom>
          <a:noFill/>
          <a:ln/>
        </p:spPr>
        <p:txBody>
          <a:bodyPr wrap="square" lIns="0" tIns="0" rIns="0" bIns="0" rtlCol="0" anchor="b">
            <a:normAutofit/>
          </a:bodyPr>
          <a:lstStyle/>
          <a:p>
            <a:pPr indent="0" marL="0">
              <a:buNone/>
            </a:pPr>
            <a:r>
              <a:rPr lang="en-US" sz="2400" b="1" dirty="0">
                <a:solidFill>
                  <a:srgbClr val="1A1C2E"/>
                </a:solidFill>
                <a:latin typeface="Arial" pitchFamily="34" charset="0"/>
                <a:ea typeface="Arial" pitchFamily="34" charset="-122"/>
                <a:cs typeface="Arial" pitchFamily="34" charset="-120"/>
              </a:rPr>
              <a:t>Can it actually be done</a:t>
            </a:r>
            <a:endParaRPr lang="en-US" sz="2400" dirty="0"/>
          </a:p>
        </p:txBody>
      </p:sp>
      <p:sp>
        <p:nvSpPr>
          <p:cNvPr id="3" name="Shape 1"/>
          <p:cNvSpPr/>
          <p:nvPr/>
        </p:nvSpPr>
        <p:spPr>
          <a:xfrm>
            <a:off x="548640" y="932688"/>
            <a:ext cx="548640" cy="45720"/>
          </a:xfrm>
          <a:prstGeom prst="rect">
            <a:avLst/>
          </a:prstGeom>
          <a:solidFill>
            <a:srgbClr val="5049D4"/>
          </a:solidFill>
          <a:ln w="12700">
            <a:solidFill>
              <a:srgbClr val="5049D4"/>
            </a:solidFill>
            <a:prstDash val="solid"/>
          </a:ln>
        </p:spPr>
      </p:sp>
      <p:sp>
        <p:nvSpPr>
          <p:cNvPr id="4" name="Text 2"/>
          <p:cNvSpPr/>
          <p:nvPr/>
        </p:nvSpPr>
        <p:spPr>
          <a:xfrm>
            <a:off x="548640" y="4754880"/>
            <a:ext cx="6858000" cy="256032"/>
          </a:xfrm>
          <a:prstGeom prst="rect">
            <a:avLst/>
          </a:prstGeom>
          <a:noFill/>
          <a:ln/>
        </p:spPr>
        <p:txBody>
          <a:bodyPr wrap="square" lIns="0" tIns="0" rIns="0" bIns="0" rtlCol="0" anchor="ctr"/>
          <a:lstStyle/>
          <a:p>
            <a:pPr indent="0" marL="0">
              <a:buNone/>
            </a:pPr>
            <a:r>
              <a:rPr lang="en-US" sz="800" dirty="0">
                <a:solidFill>
                  <a:srgbClr val="5E6178"/>
                </a:solidFill>
                <a:latin typeface="Arial" pitchFamily="34" charset="0"/>
                <a:ea typeface="Arial" pitchFamily="34" charset="-122"/>
                <a:cs typeface="Arial" pitchFamily="34" charset="-120"/>
              </a:rPr>
              <a:t>EchoDesk</a:t>
            </a:r>
            <a:endParaRPr lang="en-US" sz="800" dirty="0"/>
          </a:p>
        </p:txBody>
      </p:sp>
      <p:sp>
        <p:nvSpPr>
          <p:cNvPr id="5" name="Text 3"/>
          <p:cNvSpPr/>
          <p:nvPr/>
        </p:nvSpPr>
        <p:spPr>
          <a:xfrm>
            <a:off x="8138160" y="4754880"/>
            <a:ext cx="457200" cy="256032"/>
          </a:xfrm>
          <a:prstGeom prst="rect">
            <a:avLst/>
          </a:prstGeom>
          <a:noFill/>
          <a:ln/>
        </p:spPr>
        <p:txBody>
          <a:bodyPr wrap="square" lIns="0" tIns="0" rIns="0" bIns="0" rtlCol="0" anchor="ctr"/>
          <a:lstStyle/>
          <a:p>
            <a:pPr algn="r" indent="0" marL="0">
              <a:buNone/>
            </a:pPr>
            <a:r>
              <a:rPr lang="en-US" sz="800" dirty="0">
                <a:solidFill>
                  <a:srgbClr val="5E6178"/>
                </a:solidFill>
                <a:latin typeface="Arial" pitchFamily="34" charset="0"/>
                <a:ea typeface="Arial" pitchFamily="34" charset="-122"/>
                <a:cs typeface="Arial" pitchFamily="34" charset="-120"/>
              </a:rPr>
              <a:t>7</a:t>
            </a:r>
            <a:endParaRPr lang="en-US" sz="800" dirty="0"/>
          </a:p>
        </p:txBody>
      </p:sp>
      <p:sp>
        <p:nvSpPr>
          <p:cNvPr id="6" name="Text 4"/>
          <p:cNvSpPr/>
          <p:nvPr/>
        </p:nvSpPr>
        <p:spPr>
          <a:xfrm>
            <a:off x="548640" y="1188720"/>
            <a:ext cx="8046720" cy="1097280"/>
          </a:xfrm>
          <a:prstGeom prst="rect">
            <a:avLst/>
          </a:prstGeom>
          <a:noFill/>
          <a:ln/>
        </p:spPr>
        <p:txBody>
          <a:bodyPr wrap="square" lIns="0" tIns="0" rIns="0" bIns="0" rtlCol="0" anchor="t"/>
          <a:lstStyle/>
          <a:p>
            <a:pPr marL="177800" indent="-177800">
              <a:spcAft>
                <a:spcPts val="600"/>
              </a:spcAft>
              <a:buSzPct val="100000"/>
              <a:buChar char="•"/>
            </a:pPr>
            <a:r>
              <a:rPr lang="en-US" sz="1600" dirty="0">
                <a:solidFill>
                  <a:srgbClr val="1A1C2E"/>
                </a:solidFill>
                <a:latin typeface="Arial" pitchFamily="34" charset="0"/>
                <a:ea typeface="Arial" pitchFamily="34" charset="-122"/>
                <a:cs typeface="Arial" pitchFamily="34" charset="-120"/>
              </a:rPr>
              <a:t>No one has yet. The segment — a 1–2 person Shopify micro seller with ≥30 msgs/month </a:t>
            </a:r>
            <a:r>
              <a:rPr lang="en-US" sz="1600" b="1" dirty="0">
                <a:solidFill>
                  <a:srgbClr val="B45309"/>
                </a:solidFill>
                <a:latin typeface="Arial" pitchFamily="34" charset="0"/>
                <a:ea typeface="Arial" pitchFamily="34" charset="-122"/>
                <a:cs typeface="Arial" pitchFamily="34" charset="-120"/>
              </a:rPr>
              <a:t>[Estimate]</a:t>
            </a:r>
            <a:r>
              <a:rPr lang="en-US" sz="1600" dirty="0">
                <a:solidFill>
                  <a:srgbClr val="1A1C2E"/>
                </a:solidFill>
                <a:latin typeface="Arial" pitchFamily="34" charset="0"/>
                <a:ea typeface="Arial" pitchFamily="34" charset="-122"/>
                <a:cs typeface="Arial" pitchFamily="34" charset="-120"/>
              </a:rPr>
              <a:t>, ≥50% in ≤10 repeat themes </a:t>
            </a:r>
            <a:r>
              <a:rPr lang="en-US" sz="1600" b="1" dirty="0">
                <a:solidFill>
                  <a:srgbClr val="B45309"/>
                </a:solidFill>
                <a:latin typeface="Arial" pitchFamily="34" charset="0"/>
                <a:ea typeface="Arial" pitchFamily="34" charset="-122"/>
                <a:cs typeface="Arial" pitchFamily="34" charset="-120"/>
              </a:rPr>
              <a:t>[Estimate]</a:t>
            </a:r>
            <a:r>
              <a:rPr lang="en-US" sz="1600" dirty="0">
                <a:solidFill>
                  <a:srgbClr val="1A1C2E"/>
                </a:solidFill>
                <a:latin typeface="Arial" pitchFamily="34" charset="0"/>
                <a:ea typeface="Arial" pitchFamily="34" charset="-122"/>
                <a:cs typeface="Arial" pitchFamily="34" charset="-120"/>
              </a:rPr>
              <a:t>, and an existing FAQ — is Maja’s hypothesis, not a confirmed fact </a:t>
            </a:r>
            <a:r>
              <a:rPr lang="en-US" sz="1600" b="1" dirty="0">
                <a:solidFill>
                  <a:srgbClr val="A21CAF"/>
                </a:solidFill>
                <a:latin typeface="Arial" pitchFamily="34" charset="0"/>
                <a:ea typeface="Arial" pitchFamily="34" charset="-122"/>
                <a:cs typeface="Arial" pitchFamily="34" charset="-120"/>
              </a:rPr>
              <a:t>[Assumption]</a:t>
            </a:r>
            <a:r>
              <a:rPr lang="en-US" sz="1600" dirty="0">
                <a:solidFill>
                  <a:srgbClr val="1A1C2E"/>
                </a:solidFill>
                <a:latin typeface="Arial" pitchFamily="34" charset="0"/>
                <a:ea typeface="Arial" pitchFamily="34" charset="-122"/>
                <a:cs typeface="Arial" pitchFamily="34" charset="-120"/>
              </a:rPr>
              <a:t>.</a:t>
            </a:r>
            <a:endParaRPr lang="en-US" sz="1600" dirty="0"/>
          </a:p>
        </p:txBody>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548640" y="2164080"/>
          <a:ext cx="8046720" cy="914400"/>
        </p:xfrm>
        <a:graphic>
          <a:graphicData uri="http://schemas.openxmlformats.org/drawingml/2006/table">
            <a:tbl>
              <a:tblPr/>
              <a:tblGrid>
                <a:gridCol w="2386584"/>
                <a:gridCol w="2386584"/>
                <a:gridCol w="896112"/>
                <a:gridCol w="2386584"/>
              </a:tblGrid>
              <a:tr h="0">
                <a:tc>
                  <a:txBody>
                    <a:bodyPr/>
                    <a:lstStyle/>
                    <a:p>
                      <a:pPr indent="0" marL="0">
                        <a:buNone/>
                      </a:pPr>
                      <a:r>
                        <a:rPr lang="en-US" sz="1200" b="1" dirty="0">
                          <a:solidFill>
                            <a:srgbClr val="1A1C2E"/>
                          </a:solidFill>
                          <a:latin typeface="Arial" pitchFamily="34" charset="0"/>
                          <a:ea typeface="Arial" pitchFamily="34" charset="-122"/>
                          <a:cs typeface="Arial" pitchFamily="34" charset="-120"/>
                        </a:rPr>
                        <a:t>Assumption</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ECEBF8"/>
                    </a:solidFill>
                  </a:tcPr>
                </a:tc>
                <a:tc>
                  <a:txBody>
                    <a:bodyPr/>
                    <a:lstStyle/>
                    <a:p>
                      <a:pPr indent="0" marL="0">
                        <a:buNone/>
                      </a:pPr>
                      <a:r>
                        <a:rPr lang="en-US" sz="1200" b="1" dirty="0">
                          <a:solidFill>
                            <a:srgbClr val="1A1C2E"/>
                          </a:solidFill>
                          <a:latin typeface="Arial" pitchFamily="34" charset="0"/>
                          <a:ea typeface="Arial" pitchFamily="34" charset="-122"/>
                          <a:cs typeface="Arial" pitchFamily="34" charset="-120"/>
                        </a:rPr>
                        <a:t>Why it decides the outcome</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ECEBF8"/>
                    </a:solidFill>
                  </a:tcPr>
                </a:tc>
                <a:tc>
                  <a:txBody>
                    <a:bodyPr/>
                    <a:lstStyle/>
                    <a:p>
                      <a:pPr indent="0" marL="0">
                        <a:buNone/>
                      </a:pPr>
                      <a:r>
                        <a:rPr lang="en-US" sz="1200" b="1" dirty="0">
                          <a:solidFill>
                            <a:srgbClr val="1A1C2E"/>
                          </a:solidFill>
                          <a:latin typeface="Arial" pitchFamily="34" charset="0"/>
                          <a:ea typeface="Arial" pitchFamily="34" charset="-122"/>
                          <a:cs typeface="Arial" pitchFamily="34" charset="-120"/>
                        </a:rPr>
                        <a:t>Status</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ECEBF8"/>
                    </a:solidFill>
                  </a:tcPr>
                </a:tc>
                <a:tc>
                  <a:txBody>
                    <a:bodyPr/>
                    <a:lstStyle/>
                    <a:p>
                      <a:pPr indent="0" marL="0">
                        <a:buNone/>
                      </a:pPr>
                      <a:r>
                        <a:rPr lang="en-US" sz="1200" b="1" dirty="0">
                          <a:solidFill>
                            <a:srgbClr val="1A1C2E"/>
                          </a:solidFill>
                          <a:latin typeface="Arial" pitchFamily="34" charset="0"/>
                          <a:ea typeface="Arial" pitchFamily="34" charset="-122"/>
                          <a:cs typeface="Arial" pitchFamily="34" charset="-120"/>
                        </a:rPr>
                        <a:t>How to test it</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ECEBF8"/>
                    </a:solidFill>
                  </a:tcPr>
                </a:tc>
              </a:tr>
              <a:tr h="0">
                <a:tc>
                  <a:txBody>
                    <a:bodyPr/>
                    <a:lstStyle/>
                    <a:p>
                      <a:pPr indent="0" marL="0">
                        <a:buNone/>
                      </a:pPr>
                      <a:r>
                        <a:rPr lang="en-US" sz="1200" dirty="0">
                          <a:solidFill>
                            <a:srgbClr val="3F4258"/>
                          </a:solidFill>
                          <a:latin typeface="Arial" pitchFamily="34" charset="0"/>
                          <a:ea typeface="Arial" pitchFamily="34" charset="-122"/>
                          <a:cs typeface="Arial" pitchFamily="34" charset="-120"/>
                        </a:rPr>
                        <a:t>Micro sellers have ≥30 msgs/month [Estimate] with ≥50% in…</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c>
                  <a:txBody>
                    <a:bodyPr/>
                    <a:lstStyle/>
                    <a:p>
                      <a:pPr indent="0" marL="0">
                        <a:buNone/>
                      </a:pPr>
                      <a:r>
                        <a:rPr lang="en-US" sz="1200" dirty="0">
                          <a:solidFill>
                            <a:srgbClr val="3F4258"/>
                          </a:solidFill>
                          <a:latin typeface="Arial" pitchFamily="34" charset="0"/>
                          <a:ea typeface="Arial" pitchFamily="34" charset="-122"/>
                          <a:cs typeface="Arial" pitchFamily="34" charset="-120"/>
                        </a:rPr>
                        <a:t>No pain, no buyer — the whole premise</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c>
                  <a:txBody>
                    <a:bodyPr/>
                    <a:lstStyle/>
                    <a:p>
                      <a:pPr indent="0" marL="0">
                        <a:buNone/>
                      </a:pPr>
                      <a:r>
                        <a:rPr lang="en-US" sz="1200" dirty="0">
                          <a:solidFill>
                            <a:srgbClr val="3F4258"/>
                          </a:solidFill>
                          <a:latin typeface="Arial" pitchFamily="34" charset="0"/>
                          <a:ea typeface="Arial" pitchFamily="34" charset="-122"/>
                          <a:cs typeface="Arial" pitchFamily="34" charset="-120"/>
                        </a:rPr>
                        <a:t>Assumed</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c>
                  <a:txBody>
                    <a:bodyPr/>
                    <a:lstStyle/>
                    <a:p>
                      <a:pPr indent="0" marL="0">
                        <a:buNone/>
                      </a:pPr>
                      <a:r>
                        <a:rPr lang="en-US" sz="1200" dirty="0">
                          <a:solidFill>
                            <a:srgbClr val="3F4258"/>
                          </a:solidFill>
                          <a:latin typeface="Arial" pitchFamily="34" charset="0"/>
                          <a:ea typeface="Arial" pitchFamily="34" charset="-122"/>
                          <a:cs typeface="Arial" pitchFamily="34" charset="-120"/>
                        </a:rPr>
                        <a:t>Five-owner audit: ask to see 30 days of real messages</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r>
              <a:tr h="0">
                <a:tc>
                  <a:txBody>
                    <a:bodyPr/>
                    <a:lstStyle/>
                    <a:p>
                      <a:pPr indent="0" marL="0">
                        <a:buNone/>
                      </a:pPr>
                      <a:r>
                        <a:rPr lang="en-US" sz="1200" dirty="0">
                          <a:solidFill>
                            <a:srgbClr val="3F4258"/>
                          </a:solidFill>
                          <a:latin typeface="Arial" pitchFamily="34" charset="0"/>
                          <a:ea typeface="Arial" pitchFamily="34" charset="-122"/>
                          <a:cs typeface="Arial" pitchFamily="34" charset="-120"/>
                        </a:rPr>
                        <a:t>At least 2 of 5 pilot sellers will actually pay $50/month…</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c>
                  <a:txBody>
                    <a:bodyPr/>
                    <a:lstStyle/>
                    <a:p>
                      <a:pPr indent="0" marL="0">
                        <a:buNone/>
                      </a:pPr>
                      <a:r>
                        <a:rPr lang="en-US" sz="1200" dirty="0">
                          <a:solidFill>
                            <a:srgbClr val="3F4258"/>
                          </a:solidFill>
                          <a:latin typeface="Arial" pitchFamily="34" charset="0"/>
                          <a:ea typeface="Arial" pitchFamily="34" charset="-122"/>
                          <a:cs typeface="Arial" pitchFamily="34" charset="-120"/>
                        </a:rPr>
                        <a:t>Separates a real price floor from a polite “maybe”</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c>
                  <a:txBody>
                    <a:bodyPr/>
                    <a:lstStyle/>
                    <a:p>
                      <a:pPr indent="0" marL="0">
                        <a:buNone/>
                      </a:pPr>
                      <a:r>
                        <a:rPr lang="en-US" sz="1200" dirty="0">
                          <a:solidFill>
                            <a:srgbClr val="3F4258"/>
                          </a:solidFill>
                          <a:latin typeface="Arial" pitchFamily="34" charset="0"/>
                          <a:ea typeface="Arial" pitchFamily="34" charset="-122"/>
                          <a:cs typeface="Arial" pitchFamily="34" charset="-120"/>
                        </a:rPr>
                        <a:t>Estimated</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c>
                  <a:txBody>
                    <a:bodyPr/>
                    <a:lstStyle/>
                    <a:p>
                      <a:pPr indent="0" marL="0">
                        <a:buNone/>
                      </a:pPr>
                      <a:r>
                        <a:rPr lang="en-US" sz="1200" dirty="0">
                          <a:solidFill>
                            <a:srgbClr val="3F4258"/>
                          </a:solidFill>
                          <a:latin typeface="Arial" pitchFamily="34" charset="0"/>
                          <a:ea typeface="Arial" pitchFamily="34" charset="-122"/>
                          <a:cs typeface="Arial" pitchFamily="34" charset="-120"/>
                        </a:rPr>
                        <a:t>Pilot: require payment, not stated willingness</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r>
              <a:tr h="0">
                <a:tc gridSpan="4">
                  <a:txBody>
                    <a:bodyPr/>
                    <a:lstStyle/>
                    <a:p>
                      <a:pPr indent="0" marL="0">
                        <a:buNone/>
                      </a:pPr>
                      <a:r>
                        <a:rPr lang="en-US" sz="1100" i="1" dirty="0">
                          <a:solidFill>
                            <a:srgbClr val="5E6178"/>
                          </a:solidFill>
                          <a:latin typeface="Arial" pitchFamily="34" charset="0"/>
                          <a:ea typeface="Arial" pitchFamily="34" charset="-122"/>
                          <a:cs typeface="Arial" pitchFamily="34" charset="-120"/>
                        </a:rPr>
                        <a:t>4 more rows in the document</a:t>
                      </a:r>
                      <a:endParaRPr lang="en-US" sz="1100" dirty="0">
                        <a:latin typeface="Arial" charset="0"/>
                        <a:ea typeface="Arial" charset="0"/>
                        <a:cs typeface="Arial" charset="0"/>
                      </a:endParaRPr>
                    </a:p>
                  </a:txBody>
                  <a:tcPr marL="91440" marR="91440" marT="45720" marB="45720">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c hMerge="1">
                  <a:tcPr/>
                </a:tc>
                <a:tc hMerge="1">
                  <a:tcPr/>
                </a:tc>
                <a:tc hMerge="1">
                  <a:tcPr/>
                </a:tc>
              </a:tr>
            </a:tbl>
          </a:graphicData>
        </a:graphic>
      </p:graphicFrame>
      <p:sp>
        <p:nvSpPr>
          <p:cNvPr id="8" name="Text 5"/>
          <p:cNvSpPr/>
          <p:nvPr/>
        </p:nvSpPr>
        <p:spPr>
          <a:xfrm>
            <a:off x="548640" y="4279392"/>
            <a:ext cx="8046720" cy="411480"/>
          </a:xfrm>
          <a:prstGeom prst="rect">
            <a:avLst/>
          </a:prstGeom>
          <a:noFill/>
          <a:ln/>
        </p:spPr>
        <p:txBody>
          <a:bodyPr wrap="square" lIns="0" tIns="0" rIns="0" bIns="0" rtlCol="0" anchor="t">
            <a:normAutofit/>
          </a:bodyPr>
          <a:lstStyle/>
          <a:p>
            <a:pPr indent="0" marL="0">
              <a:buNone/>
            </a:pPr>
            <a:r>
              <a:rPr lang="en-US" sz="900" i="1" dirty="0">
                <a:solidFill>
                  <a:srgbClr val="5E6178"/>
                </a:solidFill>
                <a:latin typeface="Arial" pitchFamily="34" charset="0"/>
                <a:ea typeface="Arial" pitchFamily="34" charset="-122"/>
                <a:cs typeface="Arial" pitchFamily="34" charset="-120"/>
              </a:rPr>
              <a:t>From "Feasibility Assessment". The team marked this complete.</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7F6FD"/>
        </a:solidFill>
      </p:bgPr>
    </p:bg>
    <p:spTree>
      <p:nvGrpSpPr>
        <p:cNvPr id="1" name=""/>
        <p:cNvGrpSpPr/>
        <p:nvPr/>
      </p:nvGrpSpPr>
      <p:grpSpPr>
        <a:xfrm>
          <a:off x="0" y="0"/>
          <a:ext cx="0" cy="0"/>
          <a:chOff x="0" y="0"/>
          <a:chExt cx="0" cy="0"/>
        </a:xfrm>
      </p:grpSpPr>
      <p:sp>
        <p:nvSpPr>
          <p:cNvPr id="2" name="Text 0"/>
          <p:cNvSpPr/>
          <p:nvPr/>
        </p:nvSpPr>
        <p:spPr>
          <a:xfrm>
            <a:off x="548640" y="274320"/>
            <a:ext cx="8046720" cy="594360"/>
          </a:xfrm>
          <a:prstGeom prst="rect">
            <a:avLst/>
          </a:prstGeom>
          <a:noFill/>
          <a:ln/>
        </p:spPr>
        <p:txBody>
          <a:bodyPr wrap="square" lIns="0" tIns="0" rIns="0" bIns="0" rtlCol="0" anchor="b">
            <a:normAutofit/>
          </a:bodyPr>
          <a:lstStyle/>
          <a:p>
            <a:pPr indent="0" marL="0">
              <a:buNone/>
            </a:pPr>
            <a:r>
              <a:rPr lang="en-US" sz="2400" b="1" dirty="0">
                <a:solidFill>
                  <a:srgbClr val="1A1C2E"/>
                </a:solidFill>
                <a:latin typeface="Arial" pitchFamily="34" charset="0"/>
                <a:ea typeface="Arial" pitchFamily="34" charset="-122"/>
                <a:cs typeface="Arial" pitchFamily="34" charset="-120"/>
              </a:rPr>
              <a:t>What it costs to start</a:t>
            </a:r>
            <a:endParaRPr lang="en-US" sz="2400" dirty="0"/>
          </a:p>
        </p:txBody>
      </p:sp>
      <p:sp>
        <p:nvSpPr>
          <p:cNvPr id="3" name="Shape 1"/>
          <p:cNvSpPr/>
          <p:nvPr/>
        </p:nvSpPr>
        <p:spPr>
          <a:xfrm>
            <a:off x="548640" y="932688"/>
            <a:ext cx="548640" cy="45720"/>
          </a:xfrm>
          <a:prstGeom prst="rect">
            <a:avLst/>
          </a:prstGeom>
          <a:solidFill>
            <a:srgbClr val="5049D4"/>
          </a:solidFill>
          <a:ln w="12700">
            <a:solidFill>
              <a:srgbClr val="5049D4"/>
            </a:solidFill>
            <a:prstDash val="solid"/>
          </a:ln>
        </p:spPr>
      </p:sp>
      <p:sp>
        <p:nvSpPr>
          <p:cNvPr id="4" name="Text 2"/>
          <p:cNvSpPr/>
          <p:nvPr/>
        </p:nvSpPr>
        <p:spPr>
          <a:xfrm>
            <a:off x="548640" y="4754880"/>
            <a:ext cx="6858000" cy="256032"/>
          </a:xfrm>
          <a:prstGeom prst="rect">
            <a:avLst/>
          </a:prstGeom>
          <a:noFill/>
          <a:ln/>
        </p:spPr>
        <p:txBody>
          <a:bodyPr wrap="square" lIns="0" tIns="0" rIns="0" bIns="0" rtlCol="0" anchor="ctr"/>
          <a:lstStyle/>
          <a:p>
            <a:pPr indent="0" marL="0">
              <a:buNone/>
            </a:pPr>
            <a:r>
              <a:rPr lang="en-US" sz="800" dirty="0">
                <a:solidFill>
                  <a:srgbClr val="5E6178"/>
                </a:solidFill>
                <a:latin typeface="Arial" pitchFamily="34" charset="0"/>
                <a:ea typeface="Arial" pitchFamily="34" charset="-122"/>
                <a:cs typeface="Arial" pitchFamily="34" charset="-120"/>
              </a:rPr>
              <a:t>EchoDesk</a:t>
            </a:r>
            <a:endParaRPr lang="en-US" sz="800" dirty="0"/>
          </a:p>
        </p:txBody>
      </p:sp>
      <p:sp>
        <p:nvSpPr>
          <p:cNvPr id="5" name="Text 3"/>
          <p:cNvSpPr/>
          <p:nvPr/>
        </p:nvSpPr>
        <p:spPr>
          <a:xfrm>
            <a:off x="8138160" y="4754880"/>
            <a:ext cx="457200" cy="256032"/>
          </a:xfrm>
          <a:prstGeom prst="rect">
            <a:avLst/>
          </a:prstGeom>
          <a:noFill/>
          <a:ln/>
        </p:spPr>
        <p:txBody>
          <a:bodyPr wrap="square" lIns="0" tIns="0" rIns="0" bIns="0" rtlCol="0" anchor="ctr"/>
          <a:lstStyle/>
          <a:p>
            <a:pPr algn="r" indent="0" marL="0">
              <a:buNone/>
            </a:pPr>
            <a:r>
              <a:rPr lang="en-US" sz="800" dirty="0">
                <a:solidFill>
                  <a:srgbClr val="5E6178"/>
                </a:solidFill>
                <a:latin typeface="Arial" pitchFamily="34" charset="0"/>
                <a:ea typeface="Arial" pitchFamily="34" charset="-122"/>
                <a:cs typeface="Arial" pitchFamily="34" charset="-120"/>
              </a:rPr>
              <a:t>8</a:t>
            </a:r>
            <a:endParaRPr lang="en-US" sz="800" dirty="0"/>
          </a:p>
        </p:txBody>
      </p:sp>
      <p:sp>
        <p:nvSpPr>
          <p:cNvPr id="6" name="Shape 4"/>
          <p:cNvSpPr/>
          <p:nvPr/>
        </p:nvSpPr>
        <p:spPr>
          <a:xfrm>
            <a:off x="548640" y="1188720"/>
            <a:ext cx="3931920" cy="822960"/>
          </a:xfrm>
          <a:prstGeom prst="roundRect">
            <a:avLst>
              <a:gd name="adj" fmla="val 8889"/>
            </a:avLst>
          </a:prstGeom>
          <a:solidFill>
            <a:srgbClr val="FDFDFF"/>
          </a:solidFill>
          <a:ln w="12700">
            <a:solidFill>
              <a:srgbClr val="E2E0F4"/>
            </a:solidFill>
            <a:prstDash val="solid"/>
          </a:ln>
        </p:spPr>
      </p:sp>
      <p:sp>
        <p:nvSpPr>
          <p:cNvPr id="7" name="Text 5"/>
          <p:cNvSpPr/>
          <p:nvPr/>
        </p:nvSpPr>
        <p:spPr>
          <a:xfrm>
            <a:off x="713232" y="1261872"/>
            <a:ext cx="3602736" cy="438912"/>
          </a:xfrm>
          <a:prstGeom prst="rect">
            <a:avLst/>
          </a:prstGeom>
          <a:noFill/>
          <a:ln/>
        </p:spPr>
        <p:txBody>
          <a:bodyPr wrap="square" lIns="0" tIns="0" rIns="0" bIns="0" rtlCol="0" anchor="ctr">
            <a:normAutofit/>
          </a:bodyPr>
          <a:lstStyle/>
          <a:p>
            <a:pPr indent="0" marL="0">
              <a:buNone/>
            </a:pPr>
            <a:r>
              <a:rPr lang="en-US" sz="2200" b="1" dirty="0">
                <a:solidFill>
                  <a:srgbClr val="5049D4"/>
                </a:solidFill>
                <a:latin typeface="Arial" pitchFamily="34" charset="0"/>
                <a:ea typeface="Arial" pitchFamily="34" charset="-122"/>
                <a:cs typeface="Arial" pitchFamily="34" charset="-120"/>
              </a:rPr>
              <a:t>8,515 USD</a:t>
            </a:r>
            <a:endParaRPr lang="en-US" sz="2200" dirty="0"/>
          </a:p>
        </p:txBody>
      </p:sp>
      <p:sp>
        <p:nvSpPr>
          <p:cNvPr id="8" name="Text 6"/>
          <p:cNvSpPr/>
          <p:nvPr/>
        </p:nvSpPr>
        <p:spPr>
          <a:xfrm>
            <a:off x="713232" y="1700784"/>
            <a:ext cx="3602736" cy="237744"/>
          </a:xfrm>
          <a:prstGeom prst="rect">
            <a:avLst/>
          </a:prstGeom>
          <a:noFill/>
          <a:ln/>
        </p:spPr>
        <p:txBody>
          <a:bodyPr wrap="square" lIns="0" tIns="0" rIns="0" bIns="0" rtlCol="0" anchor="ctr"/>
          <a:lstStyle/>
          <a:p>
            <a:pPr indent="0" marL="0">
              <a:buNone/>
            </a:pPr>
            <a:r>
              <a:rPr lang="en-US" sz="1100" dirty="0">
                <a:solidFill>
                  <a:srgbClr val="5E6178"/>
                </a:solidFill>
                <a:latin typeface="Arial" pitchFamily="34" charset="0"/>
                <a:ea typeface="Arial" pitchFamily="34" charset="-122"/>
                <a:cs typeface="Arial" pitchFamily="34" charset="-120"/>
              </a:rPr>
              <a:t>One-time costs</a:t>
            </a:r>
            <a:endParaRPr lang="en-US" sz="1100" dirty="0"/>
          </a:p>
        </p:txBody>
      </p:sp>
      <p:sp>
        <p:nvSpPr>
          <p:cNvPr id="9" name="Shape 7"/>
          <p:cNvSpPr/>
          <p:nvPr/>
        </p:nvSpPr>
        <p:spPr>
          <a:xfrm>
            <a:off x="4663440" y="1188720"/>
            <a:ext cx="3931920" cy="822960"/>
          </a:xfrm>
          <a:prstGeom prst="roundRect">
            <a:avLst>
              <a:gd name="adj" fmla="val 8889"/>
            </a:avLst>
          </a:prstGeom>
          <a:solidFill>
            <a:srgbClr val="FDFDFF"/>
          </a:solidFill>
          <a:ln w="12700">
            <a:solidFill>
              <a:srgbClr val="E2E0F4"/>
            </a:solidFill>
            <a:prstDash val="solid"/>
          </a:ln>
        </p:spPr>
      </p:sp>
      <p:sp>
        <p:nvSpPr>
          <p:cNvPr id="10" name="Text 8"/>
          <p:cNvSpPr/>
          <p:nvPr/>
        </p:nvSpPr>
        <p:spPr>
          <a:xfrm>
            <a:off x="4828032" y="1261872"/>
            <a:ext cx="3602736" cy="438912"/>
          </a:xfrm>
          <a:prstGeom prst="rect">
            <a:avLst/>
          </a:prstGeom>
          <a:noFill/>
          <a:ln/>
        </p:spPr>
        <p:txBody>
          <a:bodyPr wrap="square" lIns="0" tIns="0" rIns="0" bIns="0" rtlCol="0" anchor="ctr">
            <a:normAutofit/>
          </a:bodyPr>
          <a:lstStyle/>
          <a:p>
            <a:pPr indent="0" marL="0">
              <a:buNone/>
            </a:pPr>
            <a:r>
              <a:rPr lang="en-US" sz="2200" b="1" dirty="0">
                <a:solidFill>
                  <a:srgbClr val="5049D4"/>
                </a:solidFill>
                <a:latin typeface="Arial" pitchFamily="34" charset="0"/>
                <a:ea typeface="Arial" pitchFamily="34" charset="-122"/>
                <a:cs typeface="Arial" pitchFamily="34" charset="-120"/>
              </a:rPr>
              <a:t>1,838.05 USD</a:t>
            </a:r>
            <a:endParaRPr lang="en-US" sz="2200" dirty="0"/>
          </a:p>
        </p:txBody>
      </p:sp>
      <p:sp>
        <p:nvSpPr>
          <p:cNvPr id="11" name="Text 9"/>
          <p:cNvSpPr/>
          <p:nvPr/>
        </p:nvSpPr>
        <p:spPr>
          <a:xfrm>
            <a:off x="4828032" y="1700784"/>
            <a:ext cx="3602736" cy="237744"/>
          </a:xfrm>
          <a:prstGeom prst="rect">
            <a:avLst/>
          </a:prstGeom>
          <a:noFill/>
          <a:ln/>
        </p:spPr>
        <p:txBody>
          <a:bodyPr wrap="square" lIns="0" tIns="0" rIns="0" bIns="0" rtlCol="0" anchor="ctr"/>
          <a:lstStyle/>
          <a:p>
            <a:pPr indent="0" marL="0">
              <a:buNone/>
            </a:pPr>
            <a:r>
              <a:rPr lang="en-US" sz="1100" dirty="0">
                <a:solidFill>
                  <a:srgbClr val="5E6178"/>
                </a:solidFill>
                <a:latin typeface="Arial" pitchFamily="34" charset="0"/>
                <a:ea typeface="Arial" pitchFamily="34" charset="-122"/>
                <a:cs typeface="Arial" pitchFamily="34" charset="-120"/>
              </a:rPr>
              <a:t>Monthly costs</a:t>
            </a:r>
            <a:endParaRPr lang="en-US" sz="1100" dirty="0"/>
          </a:p>
        </p:txBody>
      </p:sp>
      <p:graphicFrame>
        <p:nvGraphicFramePr>
          <p:cNvPr id="12" name="Chart 0" descr=""/>
          <p:cNvGraphicFramePr/>
          <p:nvPr/>
        </p:nvGraphicFramePr>
        <p:xfrm>
          <a:off x="4663440" y="2240280"/>
          <a:ext cx="3931920" cy="1965960"/>
        </p:xfrm>
        <a:graphic xmlns:a="http://schemas.openxmlformats.org/drawingml/2006/main">
          <a:graphicData uri="http://schemas.openxmlformats.org/drawingml/2006/chart">
            <c:chart xmlns:c="http://schemas.openxmlformats.org/drawingml/2006/chart" r:id="rId1"/>
          </a:graphicData>
        </a:graphic>
      </p:graphicFrame>
      <p:sp>
        <p:nvSpPr>
          <p:cNvPr id="13" name="Text 10"/>
          <p:cNvSpPr/>
          <p:nvPr/>
        </p:nvSpPr>
        <p:spPr>
          <a:xfrm>
            <a:off x="548640" y="2240280"/>
            <a:ext cx="3931920" cy="1965960"/>
          </a:xfrm>
          <a:prstGeom prst="rect">
            <a:avLst/>
          </a:prstGeom>
          <a:noFill/>
          <a:ln/>
        </p:spPr>
        <p:txBody>
          <a:bodyPr wrap="square" lIns="0" tIns="0" rIns="0" bIns="0" rtlCol="0" anchor="t"/>
          <a:lstStyle/>
          <a:p>
            <a:pPr marL="177800" indent="-177800">
              <a:spcAft>
                <a:spcPts val="600"/>
              </a:spcAft>
              <a:buSzPct val="100000"/>
              <a:buChar char="•"/>
            </a:pPr>
            <a:r>
              <a:rPr lang="en-US" sz="1600" dirty="0">
                <a:solidFill>
                  <a:srgbClr val="1A1C2E"/>
                </a:solidFill>
                <a:latin typeface="Arial" pitchFamily="34" charset="0"/>
                <a:ea typeface="Arial" pitchFamily="34" charset="-122"/>
                <a:cs typeface="Arial" pitchFamily="34" charset="-120"/>
              </a:rPr>
              <a:t>This budget covers the 90-day pilot of the AI support assistant, in USD. The founder’s operating city is not yet named, so Austin, Texas, USA is held as the pricing place until the founder names the city </a:t>
            </a:r>
            <a:r>
              <a:rPr lang="en-US" sz="1600" b="1" dirty="0">
                <a:solidFill>
                  <a:srgbClr val="A21CAF"/>
                </a:solidFill>
                <a:latin typeface="Arial" pitchFamily="34" charset="0"/>
                <a:ea typeface="Arial" pitchFamily="34" charset="-122"/>
                <a:cs typeface="Arial" pitchFamily="34" charset="-120"/>
              </a:rPr>
              <a:t>[Assumption]</a:t>
            </a:r>
            <a:r>
              <a:rPr lang="en-US" sz="1600" dirty="0">
                <a:solidFill>
                  <a:srgbClr val="1A1C2E"/>
                </a:solidFill>
                <a:latin typeface="Arial" pitchFamily="34" charset="0"/>
                <a:ea typeface="Arial" pitchFamily="34" charset="-122"/>
                <a:cs typeface="Arial" pitchFamily="34" charset="-120"/>
              </a:rPr>
              <a:t>.</a:t>
            </a:r>
            <a:endParaRPr lang="en-US" sz="1600" dirty="0"/>
          </a:p>
        </p:txBody>
      </p:sp>
      <p:sp>
        <p:nvSpPr>
          <p:cNvPr id="14" name="Text 11"/>
          <p:cNvSpPr/>
          <p:nvPr/>
        </p:nvSpPr>
        <p:spPr>
          <a:xfrm>
            <a:off x="548640" y="4279392"/>
            <a:ext cx="8046720" cy="411480"/>
          </a:xfrm>
          <a:prstGeom prst="rect">
            <a:avLst/>
          </a:prstGeom>
          <a:noFill/>
          <a:ln/>
        </p:spPr>
        <p:txBody>
          <a:bodyPr wrap="square" lIns="0" tIns="0" rIns="0" bIns="0" rtlCol="0" anchor="t">
            <a:normAutofit/>
          </a:bodyPr>
          <a:lstStyle/>
          <a:p>
            <a:pPr indent="0" marL="0">
              <a:buNone/>
            </a:pPr>
            <a:r>
              <a:rPr lang="en-US" sz="900" i="1" dirty="0">
                <a:solidFill>
                  <a:srgbClr val="5E6178"/>
                </a:solidFill>
                <a:latin typeface="Arial" pitchFamily="34" charset="0"/>
                <a:ea typeface="Arial" pitchFamily="34" charset="-122"/>
                <a:cs typeface="Arial" pitchFamily="34" charset="-120"/>
              </a:rPr>
              <a:t>From "Startup Budget". The team marked this complete.</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7F6FD"/>
        </a:solidFill>
      </p:bgPr>
    </p:bg>
    <p:spTree>
      <p:nvGrpSpPr>
        <p:cNvPr id="1" name=""/>
        <p:cNvGrpSpPr/>
        <p:nvPr/>
      </p:nvGrpSpPr>
      <p:grpSpPr>
        <a:xfrm>
          <a:off x="0" y="0"/>
          <a:ext cx="0" cy="0"/>
          <a:chOff x="0" y="0"/>
          <a:chExt cx="0" cy="0"/>
        </a:xfrm>
      </p:grpSpPr>
      <p:sp>
        <p:nvSpPr>
          <p:cNvPr id="2" name="Text 0"/>
          <p:cNvSpPr/>
          <p:nvPr/>
        </p:nvSpPr>
        <p:spPr>
          <a:xfrm>
            <a:off x="548640" y="274320"/>
            <a:ext cx="8046720" cy="594360"/>
          </a:xfrm>
          <a:prstGeom prst="rect">
            <a:avLst/>
          </a:prstGeom>
          <a:noFill/>
          <a:ln/>
        </p:spPr>
        <p:txBody>
          <a:bodyPr wrap="square" lIns="0" tIns="0" rIns="0" bIns="0" rtlCol="0" anchor="b">
            <a:normAutofit/>
          </a:bodyPr>
          <a:lstStyle/>
          <a:p>
            <a:pPr indent="0" marL="0">
              <a:buNone/>
            </a:pPr>
            <a:r>
              <a:rPr lang="en-US" sz="2400" b="1" dirty="0">
                <a:solidFill>
                  <a:srgbClr val="1A1C2E"/>
                </a:solidFill>
                <a:latin typeface="Arial" pitchFamily="34" charset="0"/>
                <a:ea typeface="Arial" pitchFamily="34" charset="-122"/>
                <a:cs typeface="Arial" pitchFamily="34" charset="-120"/>
              </a:rPr>
              <a:t>The numbers</a:t>
            </a:r>
            <a:endParaRPr lang="en-US" sz="2400" dirty="0"/>
          </a:p>
        </p:txBody>
      </p:sp>
      <p:sp>
        <p:nvSpPr>
          <p:cNvPr id="3" name="Shape 1"/>
          <p:cNvSpPr/>
          <p:nvPr/>
        </p:nvSpPr>
        <p:spPr>
          <a:xfrm>
            <a:off x="548640" y="932688"/>
            <a:ext cx="548640" cy="45720"/>
          </a:xfrm>
          <a:prstGeom prst="rect">
            <a:avLst/>
          </a:prstGeom>
          <a:solidFill>
            <a:srgbClr val="5049D4"/>
          </a:solidFill>
          <a:ln w="12700">
            <a:solidFill>
              <a:srgbClr val="5049D4"/>
            </a:solidFill>
            <a:prstDash val="solid"/>
          </a:ln>
        </p:spPr>
      </p:sp>
      <p:sp>
        <p:nvSpPr>
          <p:cNvPr id="4" name="Text 2"/>
          <p:cNvSpPr/>
          <p:nvPr/>
        </p:nvSpPr>
        <p:spPr>
          <a:xfrm>
            <a:off x="548640" y="4754880"/>
            <a:ext cx="6858000" cy="256032"/>
          </a:xfrm>
          <a:prstGeom prst="rect">
            <a:avLst/>
          </a:prstGeom>
          <a:noFill/>
          <a:ln/>
        </p:spPr>
        <p:txBody>
          <a:bodyPr wrap="square" lIns="0" tIns="0" rIns="0" bIns="0" rtlCol="0" anchor="ctr"/>
          <a:lstStyle/>
          <a:p>
            <a:pPr indent="0" marL="0">
              <a:buNone/>
            </a:pPr>
            <a:r>
              <a:rPr lang="en-US" sz="800" dirty="0">
                <a:solidFill>
                  <a:srgbClr val="5E6178"/>
                </a:solidFill>
                <a:latin typeface="Arial" pitchFamily="34" charset="0"/>
                <a:ea typeface="Arial" pitchFamily="34" charset="-122"/>
                <a:cs typeface="Arial" pitchFamily="34" charset="-120"/>
              </a:rPr>
              <a:t>EchoDesk</a:t>
            </a:r>
            <a:endParaRPr lang="en-US" sz="800" dirty="0"/>
          </a:p>
        </p:txBody>
      </p:sp>
      <p:sp>
        <p:nvSpPr>
          <p:cNvPr id="5" name="Text 3"/>
          <p:cNvSpPr/>
          <p:nvPr/>
        </p:nvSpPr>
        <p:spPr>
          <a:xfrm>
            <a:off x="8138160" y="4754880"/>
            <a:ext cx="457200" cy="256032"/>
          </a:xfrm>
          <a:prstGeom prst="rect">
            <a:avLst/>
          </a:prstGeom>
          <a:noFill/>
          <a:ln/>
        </p:spPr>
        <p:txBody>
          <a:bodyPr wrap="square" lIns="0" tIns="0" rIns="0" bIns="0" rtlCol="0" anchor="ctr"/>
          <a:lstStyle/>
          <a:p>
            <a:pPr algn="r" indent="0" marL="0">
              <a:buNone/>
            </a:pPr>
            <a:r>
              <a:rPr lang="en-US" sz="800" dirty="0">
                <a:solidFill>
                  <a:srgbClr val="5E6178"/>
                </a:solidFill>
                <a:latin typeface="Arial" pitchFamily="34" charset="0"/>
                <a:ea typeface="Arial" pitchFamily="34" charset="-122"/>
                <a:cs typeface="Arial" pitchFamily="34" charset="-120"/>
              </a:rPr>
              <a:t>9</a:t>
            </a:r>
            <a:endParaRPr lang="en-US" sz="800" dirty="0"/>
          </a:p>
        </p:txBody>
      </p:sp>
      <p:sp>
        <p:nvSpPr>
          <p:cNvPr id="6" name="Text 4"/>
          <p:cNvSpPr/>
          <p:nvPr/>
        </p:nvSpPr>
        <p:spPr>
          <a:xfrm>
            <a:off x="548640" y="1188720"/>
            <a:ext cx="8046720" cy="1097280"/>
          </a:xfrm>
          <a:prstGeom prst="rect">
            <a:avLst/>
          </a:prstGeom>
          <a:noFill/>
          <a:ln/>
        </p:spPr>
        <p:txBody>
          <a:bodyPr wrap="square" lIns="0" tIns="0" rIns="0" bIns="0" rtlCol="0" anchor="t"/>
          <a:lstStyle/>
          <a:p>
            <a:pPr marL="177800" indent="-177800">
              <a:spcAft>
                <a:spcPts val="600"/>
              </a:spcAft>
              <a:buSzPct val="100000"/>
              <a:buChar char="•"/>
            </a:pPr>
            <a:r>
              <a:rPr lang="en-US" sz="1600" dirty="0">
                <a:solidFill>
                  <a:srgbClr val="1A1C2E"/>
                </a:solidFill>
                <a:latin typeface="Arial" pitchFamily="34" charset="0"/>
                <a:ea typeface="Arial" pitchFamily="34" charset="-122"/>
                <a:cs typeface="Arial" pitchFamily="34" charset="-120"/>
              </a:rPr>
              <a:t>All amounts USD; operating city is placeholder Austin, TX until the founder names it </a:t>
            </a:r>
            <a:r>
              <a:rPr lang="en-US" sz="1600" b="1" dirty="0">
                <a:solidFill>
                  <a:srgbClr val="A21CAF"/>
                </a:solidFill>
                <a:latin typeface="Arial" pitchFamily="34" charset="0"/>
                <a:ea typeface="Arial" pitchFamily="34" charset="-122"/>
                <a:cs typeface="Arial" pitchFamily="34" charset="-120"/>
              </a:rPr>
              <a:t>[Assumption]</a:t>
            </a:r>
            <a:r>
              <a:rPr lang="en-US" sz="1600" dirty="0">
                <a:solidFill>
                  <a:srgbClr val="1A1C2E"/>
                </a:solidFill>
                <a:latin typeface="Arial" pitchFamily="34" charset="0"/>
                <a:ea typeface="Arial" pitchFamily="34" charset="-122"/>
                <a:cs typeface="Arial" pitchFamily="34" charset="-120"/>
              </a:rPr>
              <a:t>. US sales tax is excluded until city/state are confirmed </a:t>
            </a:r>
            <a:r>
              <a:rPr lang="en-US" sz="1600" b="1" dirty="0">
                <a:solidFill>
                  <a:srgbClr val="BE123C"/>
                </a:solidFill>
                <a:latin typeface="Arial" pitchFamily="34" charset="0"/>
                <a:ea typeface="Arial" pitchFamily="34" charset="-122"/>
                <a:cs typeface="Arial" pitchFamily="34" charset="-120"/>
              </a:rPr>
              <a:t>[Unknown]</a:t>
            </a:r>
            <a:r>
              <a:rPr lang="en-US" sz="1600" dirty="0">
                <a:solidFill>
                  <a:srgbClr val="1A1C2E"/>
                </a:solidFill>
                <a:latin typeface="Arial" pitchFamily="34" charset="0"/>
                <a:ea typeface="Arial" pitchFamily="34" charset="-122"/>
                <a:cs typeface="Arial" pitchFamily="34" charset="-120"/>
              </a:rPr>
              <a:t>.</a:t>
            </a:r>
            <a:endParaRPr lang="en-US" sz="1600" dirty="0"/>
          </a:p>
        </p:txBody>
      </p:sp>
      <p:graphicFrame>
        <p:nvGraphicFramePr>
          <p:cNvPr id="10" name="Table 0"/>
          <p:cNvGraphicFramePr>
            <a:graphicFrameLocks noGrp="1"/>
          </p:cNvGraphicFramePr>
          <p:nvPr>
            <p:extLst>
              <p:ext uri="{D42A27DB-BD31-4B8C-83A1-F6EECF244321}">
                <p14:modId xmlns:p14="http://schemas.microsoft.com/office/powerpoint/2010/main" val="1579011935"/>
              </p:ext>
            </p:extLst>
          </p:nvPr>
        </p:nvGraphicFramePr>
        <p:xfrm>
          <a:off x="548640" y="2164080"/>
          <a:ext cx="8046720" cy="914400"/>
        </p:xfrm>
        <a:graphic>
          <a:graphicData uri="http://schemas.openxmlformats.org/drawingml/2006/table">
            <a:tbl>
              <a:tblPr/>
              <a:tblGrid>
                <a:gridCol w="2185416"/>
                <a:gridCol w="1901952"/>
                <a:gridCol w="1143000"/>
                <a:gridCol w="2816352"/>
              </a:tblGrid>
              <a:tr h="0">
                <a:tc>
                  <a:txBody>
                    <a:bodyPr/>
                    <a:lstStyle/>
                    <a:p>
                      <a:pPr indent="0" marL="0">
                        <a:buNone/>
                      </a:pPr>
                      <a:r>
                        <a:rPr lang="en-US" sz="1200" b="1" dirty="0">
                          <a:solidFill>
                            <a:srgbClr val="1A1C2E"/>
                          </a:solidFill>
                          <a:latin typeface="Arial" pitchFamily="34" charset="0"/>
                          <a:ea typeface="Arial" pitchFamily="34" charset="-122"/>
                          <a:cs typeface="Arial" pitchFamily="34" charset="-120"/>
                        </a:rPr>
                        <a:t>Input</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ECEBF8"/>
                    </a:solidFill>
                  </a:tcPr>
                </a:tc>
                <a:tc>
                  <a:txBody>
                    <a:bodyPr/>
                    <a:lstStyle/>
                    <a:p>
                      <a:pPr indent="0" marL="0">
                        <a:buNone/>
                      </a:pPr>
                      <a:r>
                        <a:rPr lang="en-US" sz="1200" b="1" dirty="0">
                          <a:solidFill>
                            <a:srgbClr val="1A1C2E"/>
                          </a:solidFill>
                          <a:latin typeface="Arial" pitchFamily="34" charset="0"/>
                          <a:ea typeface="Arial" pitchFamily="34" charset="-122"/>
                          <a:cs typeface="Arial" pitchFamily="34" charset="-120"/>
                        </a:rPr>
                        <a:t>Value</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ECEBF8"/>
                    </a:solidFill>
                  </a:tcPr>
                </a:tc>
                <a:tc>
                  <a:txBody>
                    <a:bodyPr/>
                    <a:lstStyle/>
                    <a:p>
                      <a:pPr indent="0" marL="0">
                        <a:buNone/>
                      </a:pPr>
                      <a:r>
                        <a:rPr lang="en-US" sz="1200" b="1" dirty="0">
                          <a:solidFill>
                            <a:srgbClr val="1A1C2E"/>
                          </a:solidFill>
                          <a:latin typeface="Arial" pitchFamily="34" charset="0"/>
                          <a:ea typeface="Arial" pitchFamily="34" charset="-122"/>
                          <a:cs typeface="Arial" pitchFamily="34" charset="-120"/>
                        </a:rPr>
                        <a:t>Label</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ECEBF8"/>
                    </a:solidFill>
                  </a:tcPr>
                </a:tc>
                <a:tc>
                  <a:txBody>
                    <a:bodyPr/>
                    <a:lstStyle/>
                    <a:p>
                      <a:pPr indent="0" marL="0">
                        <a:buNone/>
                      </a:pPr>
                      <a:r>
                        <a:rPr lang="en-US" sz="1200" b="1" dirty="0">
                          <a:solidFill>
                            <a:srgbClr val="1A1C2E"/>
                          </a:solidFill>
                          <a:latin typeface="Arial" pitchFamily="34" charset="0"/>
                          <a:ea typeface="Arial" pitchFamily="34" charset="-122"/>
                          <a:cs typeface="Arial" pitchFamily="34" charset="-120"/>
                        </a:rPr>
                        <a:t>Basis</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ECEBF8"/>
                    </a:solidFill>
                  </a:tcPr>
                </a:tc>
              </a:tr>
              <a:tr h="0">
                <a:tc>
                  <a:txBody>
                    <a:bodyPr/>
                    <a:lstStyle/>
                    <a:p>
                      <a:pPr indent="0" marL="0">
                        <a:buNone/>
                      </a:pPr>
                      <a:r>
                        <a:rPr lang="en-US" sz="1200" dirty="0">
                          <a:solidFill>
                            <a:srgbClr val="3F4258"/>
                          </a:solidFill>
                          <a:latin typeface="Arial" pitchFamily="34" charset="0"/>
                          <a:ea typeface="Arial" pitchFamily="34" charset="-122"/>
                          <a:cs typeface="Arial" pitchFamily="34" charset="-120"/>
                        </a:rPr>
                        <a:t>Price per account</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c>
                  <a:txBody>
                    <a:bodyPr/>
                    <a:lstStyle/>
                    <a:p>
                      <a:pPr indent="0" marL="0">
                        <a:buNone/>
                      </a:pPr>
                      <a:r>
                        <a:rPr lang="en-US" sz="1200" dirty="0">
                          <a:solidFill>
                            <a:srgbClr val="3F4258"/>
                          </a:solidFill>
                          <a:latin typeface="Arial" pitchFamily="34" charset="0"/>
                          <a:ea typeface="Arial" pitchFamily="34" charset="-122"/>
                          <a:cs typeface="Arial" pitchFamily="34" charset="-120"/>
                        </a:rPr>
                        <a:t>$50/month</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c>
                  <a:txBody>
                    <a:bodyPr/>
                    <a:lstStyle/>
                    <a:p>
                      <a:pPr indent="0" marL="0">
                        <a:buNone/>
                      </a:pPr>
                      <a:r>
                        <a:rPr lang="en-US" sz="1200" dirty="0">
                          <a:solidFill>
                            <a:srgbClr val="3F4258"/>
                          </a:solidFill>
                          <a:latin typeface="Arial" pitchFamily="34" charset="0"/>
                          <a:ea typeface="Arial" pitchFamily="34" charset="-122"/>
                          <a:cs typeface="Arial" pitchFamily="34" charset="-120"/>
                        </a:rPr>
                        <a:t>[Estimate]</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c>
                  <a:txBody>
                    <a:bodyPr/>
                    <a:lstStyle/>
                    <a:p>
                      <a:pPr indent="0" marL="0">
                        <a:buNone/>
                      </a:pPr>
                      <a:r>
                        <a:rPr lang="en-US" sz="1200" dirty="0">
                          <a:solidFill>
                            <a:srgbClr val="3F4258"/>
                          </a:solidFill>
                          <a:latin typeface="Arial" pitchFamily="34" charset="0"/>
                          <a:ea typeface="Arial" pitchFamily="34" charset="-122"/>
                          <a:cs typeface="Arial" pitchFamily="34" charset="-120"/>
                        </a:rPr>
                        <a:t>set by Business Model; inside $15–99 SMB band…</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r>
              <a:tr h="0">
                <a:tc>
                  <a:txBody>
                    <a:bodyPr/>
                    <a:lstStyle/>
                    <a:p>
                      <a:pPr indent="0" marL="0">
                        <a:buNone/>
                      </a:pPr>
                      <a:r>
                        <a:rPr lang="en-US" sz="1200" dirty="0">
                          <a:solidFill>
                            <a:srgbClr val="3F4258"/>
                          </a:solidFill>
                          <a:latin typeface="Arial" pitchFamily="34" charset="0"/>
                          <a:ea typeface="Arial" pitchFamily="34" charset="-122"/>
                          <a:cs typeface="Arial" pitchFamily="34" charset="-120"/>
                        </a:rPr>
                        <a:t>Unit</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c>
                  <a:txBody>
                    <a:bodyPr/>
                    <a:lstStyle/>
                    <a:p>
                      <a:pPr indent="0" marL="0">
                        <a:buNone/>
                      </a:pPr>
                      <a:r>
                        <a:rPr lang="en-US" sz="1200" dirty="0">
                          <a:solidFill>
                            <a:srgbClr val="3F4258"/>
                          </a:solidFill>
                          <a:latin typeface="Arial" pitchFamily="34" charset="0"/>
                          <a:ea typeface="Arial" pitchFamily="34" charset="-122"/>
                          <a:cs typeface="Arial" pitchFamily="34" charset="-120"/>
                        </a:rPr>
                        <a:t>1 business account/month</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c>
                  <a:txBody>
                    <a:bodyPr/>
                    <a:lstStyle/>
                    <a:p>
                      <a:pPr indent="0" marL="0">
                        <a:buNone/>
                      </a:pPr>
                      <a:r>
                        <a:rPr lang="en-US" sz="1200" dirty="0">
                          <a:solidFill>
                            <a:srgbClr val="3F4258"/>
                          </a:solidFill>
                          <a:latin typeface="Arial" pitchFamily="34" charset="0"/>
                          <a:ea typeface="Arial" pitchFamily="34" charset="-122"/>
                          <a:cs typeface="Arial" pitchFamily="34" charset="-120"/>
                        </a:rPr>
                        <a:t>[Estimate]</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c>
                  <a:txBody>
                    <a:bodyPr/>
                    <a:lstStyle/>
                    <a:p>
                      <a:pPr indent="0" marL="0">
                        <a:buNone/>
                      </a:pPr>
                      <a:r>
                        <a:rPr lang="en-US" sz="1200" dirty="0">
                          <a:solidFill>
                            <a:srgbClr val="3F4258"/>
                          </a:solidFill>
                          <a:latin typeface="Arial" pitchFamily="34" charset="0"/>
                          <a:ea typeface="Arial" pitchFamily="34" charset="-122"/>
                          <a:cs typeface="Arial" pitchFamily="34" charset="-120"/>
                        </a:rPr>
                        <a:t>—</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r>
              <a:tr h="0">
                <a:tc>
                  <a:txBody>
                    <a:bodyPr/>
                    <a:lstStyle/>
                    <a:p>
                      <a:pPr indent="0" marL="0">
                        <a:buNone/>
                      </a:pPr>
                      <a:r>
                        <a:rPr lang="en-US" sz="1200" dirty="0">
                          <a:solidFill>
                            <a:srgbClr val="3F4258"/>
                          </a:solidFill>
                          <a:latin typeface="Arial" pitchFamily="34" charset="0"/>
                          <a:ea typeface="Arial" pitchFamily="34" charset="-122"/>
                          <a:cs typeface="Arial" pitchFamily="34" charset="-120"/>
                        </a:rPr>
                        <a:t>Pilot customers by 2026-12-31</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c>
                  <a:txBody>
                    <a:bodyPr/>
                    <a:lstStyle/>
                    <a:p>
                      <a:pPr indent="0" marL="0">
                        <a:buNone/>
                      </a:pPr>
                      <a:r>
                        <a:rPr lang="en-US" sz="1200" dirty="0">
                          <a:solidFill>
                            <a:srgbClr val="3F4258"/>
                          </a:solidFill>
                          <a:latin typeface="Arial" pitchFamily="34" charset="0"/>
                          <a:ea typeface="Arial" pitchFamily="34" charset="-122"/>
                          <a:cs typeface="Arial" pitchFamily="34" charset="-120"/>
                        </a:rPr>
                        <a:t>3–5</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c>
                  <a:txBody>
                    <a:bodyPr/>
                    <a:lstStyle/>
                    <a:p>
                      <a:pPr indent="0" marL="0">
                        <a:buNone/>
                      </a:pPr>
                      <a:r>
                        <a:rPr lang="en-US" sz="1200" dirty="0">
                          <a:solidFill>
                            <a:srgbClr val="3F4258"/>
                          </a:solidFill>
                          <a:latin typeface="Arial" pitchFamily="34" charset="0"/>
                          <a:ea typeface="Arial" pitchFamily="34" charset="-122"/>
                          <a:cs typeface="Arial" pitchFamily="34" charset="-120"/>
                        </a:rPr>
                        <a:t>[Estimate]</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c>
                  <a:txBody>
                    <a:bodyPr/>
                    <a:lstStyle/>
                    <a:p>
                      <a:pPr indent="0" marL="0">
                        <a:buNone/>
                      </a:pPr>
                      <a:r>
                        <a:rPr lang="en-US" sz="1200" dirty="0">
                          <a:solidFill>
                            <a:srgbClr val="3F4258"/>
                          </a:solidFill>
                          <a:latin typeface="Arial" pitchFamily="34" charset="0"/>
                          <a:ea typeface="Arial" pitchFamily="34" charset="-122"/>
                          <a:cs typeface="Arial" pitchFamily="34" charset="-120"/>
                        </a:rPr>
                        <a:t>Objective Brief</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r>
              <a:tr h="0">
                <a:tc gridSpan="4">
                  <a:txBody>
                    <a:bodyPr/>
                    <a:lstStyle/>
                    <a:p>
                      <a:pPr indent="0" marL="0">
                        <a:buNone/>
                      </a:pPr>
                      <a:r>
                        <a:rPr lang="en-US" sz="1100" i="1" dirty="0">
                          <a:solidFill>
                            <a:srgbClr val="5E6178"/>
                          </a:solidFill>
                          <a:latin typeface="Arial" pitchFamily="34" charset="0"/>
                          <a:ea typeface="Arial" pitchFamily="34" charset="-122"/>
                          <a:cs typeface="Arial" pitchFamily="34" charset="-120"/>
                        </a:rPr>
                        <a:t>9 more rows in the document</a:t>
                      </a:r>
                      <a:endParaRPr lang="en-US" sz="1100" dirty="0">
                        <a:latin typeface="Arial" charset="0"/>
                        <a:ea typeface="Arial" charset="0"/>
                        <a:cs typeface="Arial" charset="0"/>
                      </a:endParaRPr>
                    </a:p>
                  </a:txBody>
                  <a:tcPr marL="91440" marR="91440" marT="45720" marB="45720">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c hMerge="1">
                  <a:tcPr/>
                </a:tc>
                <a:tc hMerge="1">
                  <a:tcPr/>
                </a:tc>
                <a:tc hMerge="1">
                  <a:tcPr/>
                </a:tc>
              </a:tr>
            </a:tbl>
          </a:graphicData>
        </a:graphic>
      </p:graphicFrame>
      <p:sp>
        <p:nvSpPr>
          <p:cNvPr id="8" name="Text 5"/>
          <p:cNvSpPr/>
          <p:nvPr/>
        </p:nvSpPr>
        <p:spPr>
          <a:xfrm>
            <a:off x="548640" y="4279392"/>
            <a:ext cx="8046720" cy="411480"/>
          </a:xfrm>
          <a:prstGeom prst="rect">
            <a:avLst/>
          </a:prstGeom>
          <a:noFill/>
          <a:ln/>
        </p:spPr>
        <p:txBody>
          <a:bodyPr wrap="square" lIns="0" tIns="0" rIns="0" bIns="0" rtlCol="0" anchor="t">
            <a:normAutofit/>
          </a:bodyPr>
          <a:lstStyle/>
          <a:p>
            <a:pPr indent="0" marL="0">
              <a:buNone/>
            </a:pPr>
            <a:r>
              <a:rPr lang="en-US" sz="900" i="1" dirty="0">
                <a:solidFill>
                  <a:srgbClr val="5E6178"/>
                </a:solidFill>
                <a:latin typeface="Arial" pitchFamily="34" charset="0"/>
                <a:ea typeface="Arial" pitchFamily="34" charset="-122"/>
                <a:cs typeface="Arial" pitchFamily="34" charset="-120"/>
              </a:rPr>
              <a:t>From "Financial Model (estimates)". The team marked this complete with limitations.</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7F6FD"/>
        </a:solidFill>
      </p:bgPr>
    </p:bg>
    <p:spTree>
      <p:nvGrpSpPr>
        <p:cNvPr id="1" name=""/>
        <p:cNvGrpSpPr/>
        <p:nvPr/>
      </p:nvGrpSpPr>
      <p:grpSpPr>
        <a:xfrm>
          <a:off x="0" y="0"/>
          <a:ext cx="0" cy="0"/>
          <a:chOff x="0" y="0"/>
          <a:chExt cx="0" cy="0"/>
        </a:xfrm>
      </p:grpSpPr>
      <p:sp>
        <p:nvSpPr>
          <p:cNvPr id="2" name="Text 0"/>
          <p:cNvSpPr/>
          <p:nvPr/>
        </p:nvSpPr>
        <p:spPr>
          <a:xfrm>
            <a:off x="548640" y="274320"/>
            <a:ext cx="8046720" cy="594360"/>
          </a:xfrm>
          <a:prstGeom prst="rect">
            <a:avLst/>
          </a:prstGeom>
          <a:noFill/>
          <a:ln/>
        </p:spPr>
        <p:txBody>
          <a:bodyPr wrap="square" lIns="0" tIns="0" rIns="0" bIns="0" rtlCol="0" anchor="b">
            <a:normAutofit/>
          </a:bodyPr>
          <a:lstStyle/>
          <a:p>
            <a:pPr indent="0" marL="0">
              <a:buNone/>
            </a:pPr>
            <a:r>
              <a:rPr lang="en-US" sz="2400" b="1" dirty="0">
                <a:solidFill>
                  <a:srgbClr val="1A1C2E"/>
                </a:solidFill>
                <a:latin typeface="Arial" pitchFamily="34" charset="0"/>
                <a:ea typeface="Arial" pitchFamily="34" charset="-122"/>
                <a:cs typeface="Arial" pitchFamily="34" charset="-120"/>
              </a:rPr>
              <a:t>Getting the first customers</a:t>
            </a:r>
            <a:endParaRPr lang="en-US" sz="2400" dirty="0"/>
          </a:p>
        </p:txBody>
      </p:sp>
      <p:sp>
        <p:nvSpPr>
          <p:cNvPr id="3" name="Shape 1"/>
          <p:cNvSpPr/>
          <p:nvPr/>
        </p:nvSpPr>
        <p:spPr>
          <a:xfrm>
            <a:off x="548640" y="932688"/>
            <a:ext cx="548640" cy="45720"/>
          </a:xfrm>
          <a:prstGeom prst="rect">
            <a:avLst/>
          </a:prstGeom>
          <a:solidFill>
            <a:srgbClr val="5049D4"/>
          </a:solidFill>
          <a:ln w="12700">
            <a:solidFill>
              <a:srgbClr val="5049D4"/>
            </a:solidFill>
            <a:prstDash val="solid"/>
          </a:ln>
        </p:spPr>
      </p:sp>
      <p:sp>
        <p:nvSpPr>
          <p:cNvPr id="4" name="Text 2"/>
          <p:cNvSpPr/>
          <p:nvPr/>
        </p:nvSpPr>
        <p:spPr>
          <a:xfrm>
            <a:off x="548640" y="4754880"/>
            <a:ext cx="6858000" cy="256032"/>
          </a:xfrm>
          <a:prstGeom prst="rect">
            <a:avLst/>
          </a:prstGeom>
          <a:noFill/>
          <a:ln/>
        </p:spPr>
        <p:txBody>
          <a:bodyPr wrap="square" lIns="0" tIns="0" rIns="0" bIns="0" rtlCol="0" anchor="ctr"/>
          <a:lstStyle/>
          <a:p>
            <a:pPr indent="0" marL="0">
              <a:buNone/>
            </a:pPr>
            <a:r>
              <a:rPr lang="en-US" sz="800" dirty="0">
                <a:solidFill>
                  <a:srgbClr val="5E6178"/>
                </a:solidFill>
                <a:latin typeface="Arial" pitchFamily="34" charset="0"/>
                <a:ea typeface="Arial" pitchFamily="34" charset="-122"/>
                <a:cs typeface="Arial" pitchFamily="34" charset="-120"/>
              </a:rPr>
              <a:t>EchoDesk</a:t>
            </a:r>
            <a:endParaRPr lang="en-US" sz="800" dirty="0"/>
          </a:p>
        </p:txBody>
      </p:sp>
      <p:sp>
        <p:nvSpPr>
          <p:cNvPr id="5" name="Text 3"/>
          <p:cNvSpPr/>
          <p:nvPr/>
        </p:nvSpPr>
        <p:spPr>
          <a:xfrm>
            <a:off x="8138160" y="4754880"/>
            <a:ext cx="457200" cy="256032"/>
          </a:xfrm>
          <a:prstGeom prst="rect">
            <a:avLst/>
          </a:prstGeom>
          <a:noFill/>
          <a:ln/>
        </p:spPr>
        <p:txBody>
          <a:bodyPr wrap="square" lIns="0" tIns="0" rIns="0" bIns="0" rtlCol="0" anchor="ctr"/>
          <a:lstStyle/>
          <a:p>
            <a:pPr algn="r" indent="0" marL="0">
              <a:buNone/>
            </a:pPr>
            <a:r>
              <a:rPr lang="en-US" sz="800" dirty="0">
                <a:solidFill>
                  <a:srgbClr val="5E6178"/>
                </a:solidFill>
                <a:latin typeface="Arial" pitchFamily="34" charset="0"/>
                <a:ea typeface="Arial" pitchFamily="34" charset="-122"/>
                <a:cs typeface="Arial" pitchFamily="34" charset="-120"/>
              </a:rPr>
              <a:t>10</a:t>
            </a:r>
            <a:endParaRPr lang="en-US" sz="800" dirty="0"/>
          </a:p>
        </p:txBody>
      </p:sp>
      <p:sp>
        <p:nvSpPr>
          <p:cNvPr id="6" name="Text 4"/>
          <p:cNvSpPr/>
          <p:nvPr/>
        </p:nvSpPr>
        <p:spPr>
          <a:xfrm>
            <a:off x="548640" y="1188720"/>
            <a:ext cx="8046720" cy="1097280"/>
          </a:xfrm>
          <a:prstGeom prst="rect">
            <a:avLst/>
          </a:prstGeom>
          <a:noFill/>
          <a:ln/>
        </p:spPr>
        <p:txBody>
          <a:bodyPr wrap="square" lIns="0" tIns="0" rIns="0" bIns="0" rtlCol="0" anchor="t"/>
          <a:lstStyle/>
          <a:p>
            <a:pPr marL="177800" indent="-177800">
              <a:spcAft>
                <a:spcPts val="600"/>
              </a:spcAft>
              <a:buSzPct val="100000"/>
              <a:buChar char="•"/>
            </a:pPr>
            <a:r>
              <a:rPr lang="en-US" sz="1600" dirty="0">
                <a:solidFill>
                  <a:srgbClr val="1A1C2E"/>
                </a:solidFill>
                <a:latin typeface="Arial" pitchFamily="34" charset="0"/>
                <a:ea typeface="Arial" pitchFamily="34" charset="-122"/>
                <a:cs typeface="Arial" pitchFamily="34" charset="-120"/>
              </a:rPr>
              <a:t>Land 3–5 paying pilots by 2026-12-31 through direct founder sales, not a public launch </a:t>
            </a:r>
            <a:r>
              <a:rPr lang="en-US" sz="1600" b="1" dirty="0">
                <a:solidFill>
                  <a:srgbClr val="57534E"/>
                </a:solidFill>
                <a:latin typeface="Arial" pitchFamily="34" charset="0"/>
                <a:ea typeface="Arial" pitchFamily="34" charset="-122"/>
                <a:cs typeface="Arial" pitchFamily="34" charset="-120"/>
              </a:rPr>
              <a:t>[Inference]</a:t>
            </a:r>
            <a:r>
              <a:rPr lang="en-US" sz="1600" dirty="0">
                <a:solidFill>
                  <a:srgbClr val="1A1C2E"/>
                </a:solidFill>
                <a:latin typeface="Arial" pitchFamily="34" charset="0"/>
                <a:ea typeface="Arial" pitchFamily="34" charset="-122"/>
                <a:cs typeface="Arial" pitchFamily="34" charset="-120"/>
              </a:rPr>
              <a:t>. Contribution margin is $35.65/account/month </a:t>
            </a:r>
            <a:r>
              <a:rPr lang="en-US" sz="1600" b="1" dirty="0">
                <a:solidFill>
                  <a:srgbClr val="B45309"/>
                </a:solidFill>
                <a:latin typeface="Arial" pitchFamily="34" charset="0"/>
                <a:ea typeface="Arial" pitchFamily="34" charset="-122"/>
                <a:cs typeface="Arial" pitchFamily="34" charset="-120"/>
              </a:rPr>
              <a:t>[Estimate]</a:t>
            </a:r>
            <a:r>
              <a:rPr lang="en-US" sz="1600" dirty="0">
                <a:solidFill>
                  <a:srgbClr val="1A1C2E"/>
                </a:solidFill>
                <a:latin typeface="Arial" pitchFamily="34" charset="0"/>
                <a:ea typeface="Arial" pitchFamily="34" charset="-122"/>
                <a:cs typeface="Arial" pitchFamily="34" charset="-120"/>
              </a:rPr>
              <a:t>, so a pilot that stays three months contributes roughly $107 </a:t>
            </a:r>
            <a:r>
              <a:rPr lang="en-US" sz="1600" b="1" dirty="0">
                <a:solidFill>
                  <a:srgbClr val="B45309"/>
                </a:solidFill>
                <a:latin typeface="Arial" pitchFamily="34" charset="0"/>
                <a:ea typeface="Arial" pitchFamily="34" charset="-122"/>
                <a:cs typeface="Arial" pitchFamily="34" charset="-120"/>
              </a:rPr>
              <a:t>[Estimate]</a:t>
            </a:r>
            <a:r>
              <a:rPr lang="en-US" sz="1600" dirty="0">
                <a:solidFill>
                  <a:srgbClr val="1A1C2E"/>
                </a:solidFill>
                <a:latin typeface="Arial" pitchFamily="34" charset="0"/>
                <a:ea typeface="Arial" pitchFamily="34" charset="-122"/>
                <a:cs typeface="Arial" pitchFamily="34" charset="-120"/>
              </a:rPr>
              <a:t>.</a:t>
            </a:r>
            <a:endParaRPr lang="en-US" sz="1600" dirty="0"/>
          </a:p>
        </p:txBody>
      </p:sp>
      <p:graphicFrame>
        <p:nvGraphicFramePr>
          <p:cNvPr id="11" name="Table 0"/>
          <p:cNvGraphicFramePr>
            <a:graphicFrameLocks noGrp="1"/>
          </p:cNvGraphicFramePr>
          <p:nvPr>
            <p:extLst>
              <p:ext uri="{D42A27DB-BD31-4B8C-83A1-F6EECF244321}">
                <p14:modId xmlns:p14="http://schemas.microsoft.com/office/powerpoint/2010/main" val="1579011935"/>
              </p:ext>
            </p:extLst>
          </p:nvPr>
        </p:nvGraphicFramePr>
        <p:xfrm>
          <a:off x="548640" y="2164080"/>
          <a:ext cx="8046720" cy="914400"/>
        </p:xfrm>
        <a:graphic>
          <a:graphicData uri="http://schemas.openxmlformats.org/drawingml/2006/table">
            <a:tbl>
              <a:tblPr/>
              <a:tblGrid>
                <a:gridCol w="3758184"/>
                <a:gridCol w="4288536"/>
              </a:tblGrid>
              <a:tr h="0">
                <a:tc>
                  <a:txBody>
                    <a:bodyPr/>
                    <a:lstStyle/>
                    <a:p>
                      <a:pPr indent="0" marL="0">
                        <a:buNone/>
                      </a:pPr>
                      <a:r>
                        <a:rPr lang="en-US" sz="1200" b="1" dirty="0">
                          <a:solidFill>
                            <a:srgbClr val="1A1C2E"/>
                          </a:solidFill>
                          <a:latin typeface="Arial" pitchFamily="34" charset="0"/>
                          <a:ea typeface="Arial" pitchFamily="34" charset="-122"/>
                          <a:cs typeface="Arial" pitchFamily="34" charset="-120"/>
                        </a:rPr>
                        <a:t>Channel</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ECEBF8"/>
                    </a:solidFill>
                  </a:tcPr>
                </a:tc>
                <a:tc>
                  <a:txBody>
                    <a:bodyPr/>
                    <a:lstStyle/>
                    <a:p>
                      <a:pPr indent="0" marL="0">
                        <a:buNone/>
                      </a:pPr>
                      <a:r>
                        <a:rPr lang="en-US" sz="1200" b="1" dirty="0">
                          <a:solidFill>
                            <a:srgbClr val="1A1C2E"/>
                          </a:solidFill>
                          <a:latin typeface="Arial" pitchFamily="34" charset="0"/>
                          <a:ea typeface="Arial" pitchFamily="34" charset="-122"/>
                          <a:cs typeface="Arial" pitchFamily="34" charset="-120"/>
                        </a:rPr>
                        <a:t>Fit</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ECEBF8"/>
                    </a:solidFill>
                  </a:tcPr>
                </a:tc>
              </a:tr>
              <a:tr h="0">
                <a:tc>
                  <a:txBody>
                    <a:bodyPr/>
                    <a:lstStyle/>
                    <a:p>
                      <a:pPr indent="0" marL="0">
                        <a:buNone/>
                      </a:pPr>
                      <a:r>
                        <a:rPr lang="en-US" sz="1200" dirty="0">
                          <a:solidFill>
                            <a:srgbClr val="3F4258"/>
                          </a:solidFill>
                          <a:latin typeface="Arial" pitchFamily="34" charset="0"/>
                          <a:ea typeface="Arial" pitchFamily="34" charset="-122"/>
                          <a:cs typeface="Arial" pitchFamily="34" charset="-120"/>
                        </a:rPr>
                        <a:t>Shopify Community forum</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c>
                  <a:txBody>
                    <a:bodyPr/>
                    <a:lstStyle/>
                    <a:p>
                      <a:pPr indent="0" marL="0">
                        <a:buNone/>
                      </a:pPr>
                      <a:r>
                        <a:rPr lang="en-US" sz="1200" dirty="0">
                          <a:solidFill>
                            <a:srgbClr val="3F4258"/>
                          </a:solidFill>
                          <a:latin typeface="Arial" pitchFamily="34" charset="0"/>
                          <a:ea typeface="Arial" pitchFamily="34" charset="-122"/>
                          <a:cs typeface="Arial" pitchFamily="34" charset="-120"/>
                        </a:rPr>
                        <a:t>High attention; self-promotion moderated; useful only for…</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r>
              <a:tr h="0">
                <a:tc>
                  <a:txBody>
                    <a:bodyPr/>
                    <a:lstStyle/>
                    <a:p>
                      <a:pPr indent="0" marL="0">
                        <a:buNone/>
                      </a:pPr>
                      <a:r>
                        <a:rPr lang="en-US" sz="1200" dirty="0">
                          <a:solidFill>
                            <a:srgbClr val="3F4258"/>
                          </a:solidFill>
                          <a:latin typeface="Arial" pitchFamily="34" charset="0"/>
                          <a:ea typeface="Arial" pitchFamily="34" charset="-122"/>
                          <a:cs typeface="Arial" pitchFamily="34" charset="-120"/>
                        </a:rPr>
                        <a:t>Facebook groups for Shopify sellers</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c>
                  <a:txBody>
                    <a:bodyPr/>
                    <a:lstStyle/>
                    <a:p>
                      <a:pPr indent="0" marL="0">
                        <a:buNone/>
                      </a:pPr>
                      <a:r>
                        <a:rPr lang="en-US" sz="1200" dirty="0">
                          <a:solidFill>
                            <a:srgbClr val="3F4258"/>
                          </a:solidFill>
                          <a:latin typeface="Arial" pitchFamily="34" charset="0"/>
                          <a:ea typeface="Arial" pitchFamily="34" charset="-122"/>
                          <a:cs typeface="Arial" pitchFamily="34" charset="-120"/>
                        </a:rPr>
                        <a:t>High fit for direct conversation; per-group promotion rules…</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r>
              <a:tr h="0">
                <a:tc>
                  <a:txBody>
                    <a:bodyPr/>
                    <a:lstStyle/>
                    <a:p>
                      <a:pPr indent="0" marL="0">
                        <a:buNone/>
                      </a:pPr>
                      <a:r>
                        <a:rPr lang="en-US" sz="1200" dirty="0">
                          <a:solidFill>
                            <a:srgbClr val="3F4258"/>
                          </a:solidFill>
                          <a:latin typeface="Arial" pitchFamily="34" charset="0"/>
                          <a:ea typeface="Arial" pitchFamily="34" charset="-122"/>
                          <a:cs typeface="Arial" pitchFamily="34" charset="-120"/>
                        </a:rPr>
                        <a:t>Reddit r/shopify, r/ecommerce</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c>
                  <a:txBody>
                    <a:bodyPr/>
                    <a:lstStyle/>
                    <a:p>
                      <a:pPr indent="0" marL="0">
                        <a:buNone/>
                      </a:pPr>
                      <a:r>
                        <a:rPr lang="en-US" sz="1200" dirty="0">
                          <a:solidFill>
                            <a:srgbClr val="3F4258"/>
                          </a:solidFill>
                          <a:latin typeface="Arial" pitchFamily="34" charset="0"/>
                          <a:ea typeface="Arial" pitchFamily="34" charset="-122"/>
                          <a:cs typeface="Arial" pitchFamily="34" charset="-120"/>
                        </a:rPr>
                        <a:t>High attention; self-promotion banned — value-only presence…</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r>
              <a:tr h="0">
                <a:tc gridSpan="2">
                  <a:txBody>
                    <a:bodyPr/>
                    <a:lstStyle/>
                    <a:p>
                      <a:pPr indent="0" marL="0">
                        <a:buNone/>
                      </a:pPr>
                      <a:r>
                        <a:rPr lang="en-US" sz="1100" i="1" dirty="0">
                          <a:solidFill>
                            <a:srgbClr val="5E6178"/>
                          </a:solidFill>
                          <a:latin typeface="Arial" pitchFamily="34" charset="0"/>
                          <a:ea typeface="Arial" pitchFamily="34" charset="-122"/>
                          <a:cs typeface="Arial" pitchFamily="34" charset="-120"/>
                        </a:rPr>
                        <a:t>7 more rows in the document</a:t>
                      </a:r>
                      <a:endParaRPr lang="en-US" sz="1100" dirty="0">
                        <a:latin typeface="Arial" charset="0"/>
                        <a:ea typeface="Arial" charset="0"/>
                        <a:cs typeface="Arial" charset="0"/>
                      </a:endParaRPr>
                    </a:p>
                  </a:txBody>
                  <a:tcPr marL="91440" marR="91440" marT="45720" marB="45720">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c hMerge="1">
                  <a:tcPr/>
                </a:tc>
              </a:tr>
            </a:tbl>
          </a:graphicData>
        </a:graphic>
      </p:graphicFrame>
      <p:sp>
        <p:nvSpPr>
          <p:cNvPr id="8" name="Text 5"/>
          <p:cNvSpPr/>
          <p:nvPr/>
        </p:nvSpPr>
        <p:spPr>
          <a:xfrm>
            <a:off x="548640" y="4279392"/>
            <a:ext cx="8046720" cy="411480"/>
          </a:xfrm>
          <a:prstGeom prst="rect">
            <a:avLst/>
          </a:prstGeom>
          <a:noFill/>
          <a:ln/>
        </p:spPr>
        <p:txBody>
          <a:bodyPr wrap="square" lIns="0" tIns="0" rIns="0" bIns="0" rtlCol="0" anchor="t">
            <a:normAutofit/>
          </a:bodyPr>
          <a:lstStyle/>
          <a:p>
            <a:pPr indent="0" marL="0">
              <a:buNone/>
            </a:pPr>
            <a:r>
              <a:rPr lang="en-US" sz="900" i="1" dirty="0">
                <a:solidFill>
                  <a:srgbClr val="5E6178"/>
                </a:solidFill>
                <a:latin typeface="Arial" pitchFamily="34" charset="0"/>
                <a:ea typeface="Arial" pitchFamily="34" charset="-122"/>
                <a:cs typeface="Arial" pitchFamily="34" charset="-120"/>
              </a:rPr>
              <a:t>From "Marketing Plan". The team marked this complete with limitations.</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7F6FD"/>
        </a:solidFill>
      </p:bgPr>
    </p:bg>
    <p:spTree>
      <p:nvGrpSpPr>
        <p:cNvPr id="1" name=""/>
        <p:cNvGrpSpPr/>
        <p:nvPr/>
      </p:nvGrpSpPr>
      <p:grpSpPr>
        <a:xfrm>
          <a:off x="0" y="0"/>
          <a:ext cx="0" cy="0"/>
          <a:chOff x="0" y="0"/>
          <a:chExt cx="0" cy="0"/>
        </a:xfrm>
      </p:grpSpPr>
      <p:sp>
        <p:nvSpPr>
          <p:cNvPr id="2" name="Text 0"/>
          <p:cNvSpPr/>
          <p:nvPr/>
        </p:nvSpPr>
        <p:spPr>
          <a:xfrm>
            <a:off x="548640" y="274320"/>
            <a:ext cx="8046720" cy="594360"/>
          </a:xfrm>
          <a:prstGeom prst="rect">
            <a:avLst/>
          </a:prstGeom>
          <a:noFill/>
          <a:ln/>
        </p:spPr>
        <p:txBody>
          <a:bodyPr wrap="square" lIns="0" tIns="0" rIns="0" bIns="0" rtlCol="0" anchor="b">
            <a:normAutofit/>
          </a:bodyPr>
          <a:lstStyle/>
          <a:p>
            <a:pPr indent="0" marL="0">
              <a:buNone/>
            </a:pPr>
            <a:r>
              <a:rPr lang="en-US" sz="2400" b="1" dirty="0">
                <a:solidFill>
                  <a:srgbClr val="1A1C2E"/>
                </a:solidFill>
                <a:latin typeface="Arial" pitchFamily="34" charset="0"/>
                <a:ea typeface="Arial" pitchFamily="34" charset="-122"/>
                <a:cs typeface="Arial" pitchFamily="34" charset="-120"/>
              </a:rPr>
              <a:t>The first 30 days</a:t>
            </a:r>
            <a:endParaRPr lang="en-US" sz="2400" dirty="0"/>
          </a:p>
        </p:txBody>
      </p:sp>
      <p:sp>
        <p:nvSpPr>
          <p:cNvPr id="3" name="Shape 1"/>
          <p:cNvSpPr/>
          <p:nvPr/>
        </p:nvSpPr>
        <p:spPr>
          <a:xfrm>
            <a:off x="548640" y="932688"/>
            <a:ext cx="548640" cy="45720"/>
          </a:xfrm>
          <a:prstGeom prst="rect">
            <a:avLst/>
          </a:prstGeom>
          <a:solidFill>
            <a:srgbClr val="5049D4"/>
          </a:solidFill>
          <a:ln w="12700">
            <a:solidFill>
              <a:srgbClr val="5049D4"/>
            </a:solidFill>
            <a:prstDash val="solid"/>
          </a:ln>
        </p:spPr>
      </p:sp>
      <p:sp>
        <p:nvSpPr>
          <p:cNvPr id="4" name="Text 2"/>
          <p:cNvSpPr/>
          <p:nvPr/>
        </p:nvSpPr>
        <p:spPr>
          <a:xfrm>
            <a:off x="548640" y="4754880"/>
            <a:ext cx="6858000" cy="256032"/>
          </a:xfrm>
          <a:prstGeom prst="rect">
            <a:avLst/>
          </a:prstGeom>
          <a:noFill/>
          <a:ln/>
        </p:spPr>
        <p:txBody>
          <a:bodyPr wrap="square" lIns="0" tIns="0" rIns="0" bIns="0" rtlCol="0" anchor="ctr"/>
          <a:lstStyle/>
          <a:p>
            <a:pPr indent="0" marL="0">
              <a:buNone/>
            </a:pPr>
            <a:r>
              <a:rPr lang="en-US" sz="800" dirty="0">
                <a:solidFill>
                  <a:srgbClr val="5E6178"/>
                </a:solidFill>
                <a:latin typeface="Arial" pitchFamily="34" charset="0"/>
                <a:ea typeface="Arial" pitchFamily="34" charset="-122"/>
                <a:cs typeface="Arial" pitchFamily="34" charset="-120"/>
              </a:rPr>
              <a:t>EchoDesk</a:t>
            </a:r>
            <a:endParaRPr lang="en-US" sz="800" dirty="0"/>
          </a:p>
        </p:txBody>
      </p:sp>
      <p:sp>
        <p:nvSpPr>
          <p:cNvPr id="5" name="Text 3"/>
          <p:cNvSpPr/>
          <p:nvPr/>
        </p:nvSpPr>
        <p:spPr>
          <a:xfrm>
            <a:off x="8138160" y="4754880"/>
            <a:ext cx="457200" cy="256032"/>
          </a:xfrm>
          <a:prstGeom prst="rect">
            <a:avLst/>
          </a:prstGeom>
          <a:noFill/>
          <a:ln/>
        </p:spPr>
        <p:txBody>
          <a:bodyPr wrap="square" lIns="0" tIns="0" rIns="0" bIns="0" rtlCol="0" anchor="ctr"/>
          <a:lstStyle/>
          <a:p>
            <a:pPr algn="r" indent="0" marL="0">
              <a:buNone/>
            </a:pPr>
            <a:r>
              <a:rPr lang="en-US" sz="800" dirty="0">
                <a:solidFill>
                  <a:srgbClr val="5E6178"/>
                </a:solidFill>
                <a:latin typeface="Arial" pitchFamily="34" charset="0"/>
                <a:ea typeface="Arial" pitchFamily="34" charset="-122"/>
                <a:cs typeface="Arial" pitchFamily="34" charset="-120"/>
              </a:rPr>
              <a:t>11</a:t>
            </a:r>
            <a:endParaRPr lang="en-US" sz="800" dirty="0"/>
          </a:p>
        </p:txBody>
      </p:sp>
      <p:sp>
        <p:nvSpPr>
          <p:cNvPr id="6" name="Text 4"/>
          <p:cNvSpPr/>
          <p:nvPr/>
        </p:nvSpPr>
        <p:spPr>
          <a:xfrm>
            <a:off x="548640" y="1188720"/>
            <a:ext cx="8046720" cy="3017520"/>
          </a:xfrm>
          <a:prstGeom prst="rect">
            <a:avLst/>
          </a:prstGeom>
          <a:noFill/>
          <a:ln/>
        </p:spPr>
        <p:txBody>
          <a:bodyPr wrap="square" lIns="0" tIns="0" rIns="0" bIns="0" rtlCol="0" anchor="t"/>
          <a:lstStyle/>
          <a:p>
            <a:pPr marL="177800" indent="-177800">
              <a:spcAft>
                <a:spcPts val="600"/>
              </a:spcAft>
              <a:buSzPct val="100000"/>
              <a:buChar char="•"/>
            </a:pPr>
            <a:r>
              <a:rPr lang="en-US" sz="1500" dirty="0">
                <a:solidFill>
                  <a:srgbClr val="1A1C2E"/>
                </a:solidFill>
                <a:latin typeface="Arial" pitchFamily="34" charset="0"/>
                <a:ea typeface="Arial" pitchFamily="34" charset="-122"/>
                <a:cs typeface="Arial" pitchFamily="34" charset="-120"/>
              </a:rPr>
              <a:t>From today to 24 Oct: repair the site, pass the security and grounding gates, and lodge the registrations only you can do, so outreach can start 2 Nov. The 90-day outcome stays 3–5 paying pilots by 31 Dec at $50/month </a:t>
            </a:r>
            <a:r>
              <a:rPr lang="en-US" sz="1500" b="1" dirty="0">
                <a:solidFill>
                  <a:srgbClr val="B45309"/>
                </a:solidFill>
                <a:latin typeface="Arial" pitchFamily="34" charset="0"/>
                <a:ea typeface="Arial" pitchFamily="34" charset="-122"/>
                <a:cs typeface="Arial" pitchFamily="34" charset="-120"/>
              </a:rPr>
              <a:t>[Estimate]</a:t>
            </a:r>
            <a:r>
              <a:rPr lang="en-US" sz="1500" dirty="0">
                <a:solidFill>
                  <a:srgbClr val="1A1C2E"/>
                </a:solidFill>
                <a:latin typeface="Arial" pitchFamily="34" charset="0"/>
                <a:ea typeface="Arial" pitchFamily="34" charset="-122"/>
                <a:cs typeface="Arial" pitchFamily="34" charset="-120"/>
              </a:rPr>
              <a:t>.</a:t>
            </a:r>
            <a:endParaRPr lang="en-US" sz="1500" dirty="0"/>
          </a:p>
          <a:p>
            <a:pPr marL="177800" indent="-177800">
              <a:spcAft>
                <a:spcPts val="600"/>
              </a:spcAft>
              <a:buSzPct val="100000"/>
              <a:buChar char="•"/>
            </a:pPr>
            <a:r>
              <a:rPr lang="en-US" sz="1500" dirty="0">
                <a:solidFill>
                  <a:srgbClr val="1A1C2E"/>
                </a:solidFill>
                <a:latin typeface="Arial" pitchFamily="34" charset="0"/>
                <a:ea typeface="Arial" pitchFamily="34" charset="-122"/>
                <a:cs typeface="Arial" pitchFamily="34" charset="-120"/>
              </a:rPr>
              <a:t>Name your operating city and free-zone/mainland status. Security frames the market as UAE (PDPL vs DIFC/mainland) </a:t>
            </a:r>
            <a:r>
              <a:rPr lang="en-US" sz="1500" b="1" dirty="0">
                <a:solidFill>
                  <a:srgbClr val="57534E"/>
                </a:solidFill>
                <a:latin typeface="Arial" pitchFamily="34" charset="0"/>
                <a:ea typeface="Arial" pitchFamily="34" charset="-122"/>
                <a:cs typeface="Arial" pitchFamily="34" charset="-120"/>
              </a:rPr>
              <a:t>[Inference]</a:t>
            </a:r>
            <a:r>
              <a:rPr lang="en-US" sz="1500" dirty="0">
                <a:solidFill>
                  <a:srgbClr val="1A1C2E"/>
                </a:solidFill>
                <a:latin typeface="Arial" pitchFamily="34" charset="0"/>
                <a:ea typeface="Arial" pitchFamily="34" charset="-122"/>
                <a:cs typeface="Arial" pitchFamily="34" charset="-120"/>
              </a:rPr>
              <a:t>; the city is </a:t>
            </a:r>
            <a:r>
              <a:rPr lang="en-US" sz="1500" b="1" dirty="0">
                <a:solidFill>
                  <a:srgbClr val="BE123C"/>
                </a:solidFill>
                <a:latin typeface="Arial" pitchFamily="34" charset="0"/>
                <a:ea typeface="Arial" pitchFamily="34" charset="-122"/>
                <a:cs typeface="Arial" pitchFamily="34" charset="-120"/>
              </a:rPr>
              <a:t>[Unknown]</a:t>
            </a:r>
            <a:r>
              <a:rPr lang="en-US" sz="1500" dirty="0">
                <a:solidFill>
                  <a:srgbClr val="1A1C2E"/>
                </a:solidFill>
                <a:latin typeface="Arial" pitchFamily="34" charset="0"/>
                <a:ea typeface="Arial" pitchFamily="34" charset="-122"/>
                <a:cs typeface="Arial" pitchFamily="34" charset="-120"/>
              </a:rPr>
              <a:t> and decides which licence and data authority applies. You must decide.</a:t>
            </a:r>
            <a:endParaRPr lang="en-US" sz="1500" dirty="0"/>
          </a:p>
          <a:p>
            <a:pPr marL="177800" indent="-177800">
              <a:spcAft>
                <a:spcPts val="600"/>
              </a:spcAft>
              <a:buSzPct val="100000"/>
              <a:buChar char="•"/>
            </a:pPr>
            <a:r>
              <a:rPr lang="en-US" sz="1500" dirty="0">
                <a:solidFill>
                  <a:srgbClr val="1A1C2E"/>
                </a:solidFill>
                <a:latin typeface="Arial" pitchFamily="34" charset="0"/>
                <a:ea typeface="Arial" pitchFamily="34" charset="-122"/>
                <a:cs typeface="Arial" pitchFamily="34" charset="-120"/>
              </a:rPr>
              <a:t>Trade licence in that jurisdiction — </a:t>
            </a:r>
            <a:r>
              <a:rPr lang="en-US" sz="1500" b="1" dirty="0">
                <a:solidFill>
                  <a:srgbClr val="BE123C"/>
                </a:solidFill>
                <a:latin typeface="Arial" pitchFamily="34" charset="0"/>
                <a:ea typeface="Arial" pitchFamily="34" charset="-122"/>
                <a:cs typeface="Arial" pitchFamily="34" charset="-120"/>
              </a:rPr>
              <a:t>[Unknown]</a:t>
            </a:r>
            <a:r>
              <a:rPr lang="en-US" sz="1500" dirty="0">
                <a:solidFill>
                  <a:srgbClr val="1A1C2E"/>
                </a:solidFill>
                <a:latin typeface="Arial" pitchFamily="34" charset="0"/>
                <a:ea typeface="Arial" pitchFamily="34" charset="-122"/>
                <a:cs typeface="Arial" pitchFamily="34" charset="-120"/>
              </a:rPr>
              <a:t> whether required for this service; confirm with the DED/free-zone authority </a:t>
            </a:r>
            <a:r>
              <a:rPr lang="en-US" sz="1500" b="1" dirty="0">
                <a:solidFill>
                  <a:srgbClr val="4D7C0F"/>
                </a:solidFill>
                <a:latin typeface="Arial" pitchFamily="34" charset="0"/>
                <a:ea typeface="Arial" pitchFamily="34" charset="-122"/>
                <a:cs typeface="Arial" pitchFamily="34" charset="-120"/>
              </a:rPr>
              <a:t>[Recommendation]</a:t>
            </a:r>
            <a:r>
              <a:rPr lang="en-US" sz="1500" dirty="0">
                <a:solidFill>
                  <a:srgbClr val="1A1C2E"/>
                </a:solidFill>
                <a:latin typeface="Arial" pitchFamily="34" charset="0"/>
                <a:ea typeface="Arial" pitchFamily="34" charset="-122"/>
                <a:cs typeface="Arial" pitchFamily="34" charset="-120"/>
              </a:rPr>
              <a:t>. Lead time 2–4 weeks </a:t>
            </a:r>
            <a:r>
              <a:rPr lang="en-US" sz="1500" b="1" dirty="0">
                <a:solidFill>
                  <a:srgbClr val="B45309"/>
                </a:solidFill>
                <a:latin typeface="Arial" pitchFamily="34" charset="0"/>
                <a:ea typeface="Arial" pitchFamily="34" charset="-122"/>
                <a:cs typeface="Arial" pitchFamily="34" charset="-120"/>
              </a:rPr>
              <a:t>[Estimate]</a:t>
            </a:r>
            <a:r>
              <a:rPr lang="en-US" sz="1500" dirty="0">
                <a:solidFill>
                  <a:srgbClr val="1A1C2E"/>
                </a:solidFill>
                <a:latin typeface="Arial" pitchFamily="34" charset="0"/>
                <a:ea typeface="Arial" pitchFamily="34" charset="-122"/>
                <a:cs typeface="Arial" pitchFamily="34" charset="-120"/>
              </a:rPr>
              <a:t>.</a:t>
            </a:r>
            <a:endParaRPr lang="en-US" sz="1500" dirty="0"/>
          </a:p>
          <a:p>
            <a:pPr marL="177800" indent="-177800">
              <a:spcAft>
                <a:spcPts val="600"/>
              </a:spcAft>
              <a:buSzPct val="100000"/>
              <a:buChar char="•"/>
            </a:pPr>
            <a:r>
              <a:rPr lang="en-US" sz="1500" dirty="0">
                <a:solidFill>
                  <a:srgbClr val="1A1C2E"/>
                </a:solidFill>
                <a:latin typeface="Arial" pitchFamily="34" charset="0"/>
                <a:ea typeface="Arial" pitchFamily="34" charset="-122"/>
                <a:cs typeface="Arial" pitchFamily="34" charset="-120"/>
              </a:rPr>
              <a:t>PSP merchant account with hosted checkout and tokenization, no card data in our systems </a:t>
            </a:r>
            <a:r>
              <a:rPr lang="en-US" sz="1500" b="1" dirty="0">
                <a:solidFill>
                  <a:srgbClr val="4D7C0F"/>
                </a:solidFill>
                <a:latin typeface="Arial" pitchFamily="34" charset="0"/>
                <a:ea typeface="Arial" pitchFamily="34" charset="-122"/>
                <a:cs typeface="Arial" pitchFamily="34" charset="-120"/>
              </a:rPr>
              <a:t>[Recommendation]</a:t>
            </a:r>
            <a:r>
              <a:rPr lang="en-US" sz="1500" dirty="0">
                <a:solidFill>
                  <a:srgbClr val="1A1C2E"/>
                </a:solidFill>
                <a:latin typeface="Arial" pitchFamily="34" charset="0"/>
                <a:ea typeface="Arial" pitchFamily="34" charset="-122"/>
                <a:cs typeface="Arial" pitchFamily="34" charset="-120"/>
              </a:rPr>
              <a:t>. Lead time 1–3 weeks </a:t>
            </a:r>
            <a:r>
              <a:rPr lang="en-US" sz="1500" b="1" dirty="0">
                <a:solidFill>
                  <a:srgbClr val="B45309"/>
                </a:solidFill>
                <a:latin typeface="Arial" pitchFamily="34" charset="0"/>
                <a:ea typeface="Arial" pitchFamily="34" charset="-122"/>
                <a:cs typeface="Arial" pitchFamily="34" charset="-120"/>
              </a:rPr>
              <a:t>[Estimate]</a:t>
            </a:r>
            <a:r>
              <a:rPr lang="en-US" sz="1500" dirty="0">
                <a:solidFill>
                  <a:srgbClr val="1A1C2E"/>
                </a:solidFill>
                <a:latin typeface="Arial" pitchFamily="34" charset="0"/>
                <a:ea typeface="Arial" pitchFamily="34" charset="-122"/>
                <a:cs typeface="Arial" pitchFamily="34" charset="-120"/>
              </a:rPr>
              <a:t>.</a:t>
            </a:r>
            <a:endParaRPr lang="en-US" sz="1500" dirty="0"/>
          </a:p>
        </p:txBody>
      </p:sp>
      <p:sp>
        <p:nvSpPr>
          <p:cNvPr id="7" name="Text 5"/>
          <p:cNvSpPr/>
          <p:nvPr/>
        </p:nvSpPr>
        <p:spPr>
          <a:xfrm>
            <a:off x="548640" y="4279392"/>
            <a:ext cx="8046720" cy="411480"/>
          </a:xfrm>
          <a:prstGeom prst="rect">
            <a:avLst/>
          </a:prstGeom>
          <a:noFill/>
          <a:ln/>
        </p:spPr>
        <p:txBody>
          <a:bodyPr wrap="square" lIns="0" tIns="0" rIns="0" bIns="0" rtlCol="0" anchor="t">
            <a:normAutofit/>
          </a:bodyPr>
          <a:lstStyle/>
          <a:p>
            <a:pPr indent="0" marL="0">
              <a:buNone/>
            </a:pPr>
            <a:r>
              <a:rPr lang="en-US" sz="900" i="1" dirty="0">
                <a:solidFill>
                  <a:srgbClr val="5E6178"/>
                </a:solidFill>
                <a:latin typeface="Arial" pitchFamily="34" charset="0"/>
                <a:ea typeface="Arial" pitchFamily="34" charset="-122"/>
                <a:cs typeface="Arial" pitchFamily="34" charset="-120"/>
              </a:rPr>
              <a:t>From "Launch Summary". The team marked this complete with limitations.</a:t>
            </a:r>
            <a:endParaRPr lang="en-US" sz="9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7F6FD"/>
        </a:solidFill>
      </p:bgPr>
    </p:bg>
    <p:spTree>
      <p:nvGrpSpPr>
        <p:cNvPr id="1" name=""/>
        <p:cNvGrpSpPr/>
        <p:nvPr/>
      </p:nvGrpSpPr>
      <p:grpSpPr>
        <a:xfrm>
          <a:off x="0" y="0"/>
          <a:ext cx="0" cy="0"/>
          <a:chOff x="0" y="0"/>
          <a:chExt cx="0" cy="0"/>
        </a:xfrm>
      </p:grpSpPr>
      <p:sp>
        <p:nvSpPr>
          <p:cNvPr id="2" name="Text 0"/>
          <p:cNvSpPr/>
          <p:nvPr/>
        </p:nvSpPr>
        <p:spPr>
          <a:xfrm>
            <a:off x="548640" y="274320"/>
            <a:ext cx="8046720" cy="594360"/>
          </a:xfrm>
          <a:prstGeom prst="rect">
            <a:avLst/>
          </a:prstGeom>
          <a:noFill/>
          <a:ln/>
        </p:spPr>
        <p:txBody>
          <a:bodyPr wrap="square" lIns="0" tIns="0" rIns="0" bIns="0" rtlCol="0" anchor="b">
            <a:normAutofit/>
          </a:bodyPr>
          <a:lstStyle/>
          <a:p>
            <a:pPr indent="0" marL="0">
              <a:buNone/>
            </a:pPr>
            <a:r>
              <a:rPr lang="en-US" sz="2400" b="1" dirty="0">
                <a:solidFill>
                  <a:srgbClr val="1A1C2E"/>
                </a:solidFill>
                <a:latin typeface="Arial" pitchFamily="34" charset="0"/>
                <a:ea typeface="Arial" pitchFamily="34" charset="-122"/>
                <a:cs typeface="Arial" pitchFamily="34" charset="-120"/>
              </a:rPr>
              <a:t>How sure these numbers are</a:t>
            </a:r>
            <a:endParaRPr lang="en-US" sz="2400" dirty="0"/>
          </a:p>
        </p:txBody>
      </p:sp>
      <p:sp>
        <p:nvSpPr>
          <p:cNvPr id="3" name="Shape 1"/>
          <p:cNvSpPr/>
          <p:nvPr/>
        </p:nvSpPr>
        <p:spPr>
          <a:xfrm>
            <a:off x="548640" y="932688"/>
            <a:ext cx="548640" cy="45720"/>
          </a:xfrm>
          <a:prstGeom prst="rect">
            <a:avLst/>
          </a:prstGeom>
          <a:solidFill>
            <a:srgbClr val="5049D4"/>
          </a:solidFill>
          <a:ln w="12700">
            <a:solidFill>
              <a:srgbClr val="5049D4"/>
            </a:solidFill>
            <a:prstDash val="solid"/>
          </a:ln>
        </p:spPr>
      </p:sp>
      <p:sp>
        <p:nvSpPr>
          <p:cNvPr id="4" name="Text 2"/>
          <p:cNvSpPr/>
          <p:nvPr/>
        </p:nvSpPr>
        <p:spPr>
          <a:xfrm>
            <a:off x="548640" y="4754880"/>
            <a:ext cx="6858000" cy="256032"/>
          </a:xfrm>
          <a:prstGeom prst="rect">
            <a:avLst/>
          </a:prstGeom>
          <a:noFill/>
          <a:ln/>
        </p:spPr>
        <p:txBody>
          <a:bodyPr wrap="square" lIns="0" tIns="0" rIns="0" bIns="0" rtlCol="0" anchor="ctr"/>
          <a:lstStyle/>
          <a:p>
            <a:pPr indent="0" marL="0">
              <a:buNone/>
            </a:pPr>
            <a:r>
              <a:rPr lang="en-US" sz="800" dirty="0">
                <a:solidFill>
                  <a:srgbClr val="5E6178"/>
                </a:solidFill>
                <a:latin typeface="Arial" pitchFamily="34" charset="0"/>
                <a:ea typeface="Arial" pitchFamily="34" charset="-122"/>
                <a:cs typeface="Arial" pitchFamily="34" charset="-120"/>
              </a:rPr>
              <a:t>EchoDesk</a:t>
            </a:r>
            <a:endParaRPr lang="en-US" sz="800" dirty="0"/>
          </a:p>
        </p:txBody>
      </p:sp>
      <p:sp>
        <p:nvSpPr>
          <p:cNvPr id="5" name="Text 3"/>
          <p:cNvSpPr/>
          <p:nvPr/>
        </p:nvSpPr>
        <p:spPr>
          <a:xfrm>
            <a:off x="8138160" y="4754880"/>
            <a:ext cx="457200" cy="256032"/>
          </a:xfrm>
          <a:prstGeom prst="rect">
            <a:avLst/>
          </a:prstGeom>
          <a:noFill/>
          <a:ln/>
        </p:spPr>
        <p:txBody>
          <a:bodyPr wrap="square" lIns="0" tIns="0" rIns="0" bIns="0" rtlCol="0" anchor="ctr"/>
          <a:lstStyle/>
          <a:p>
            <a:pPr algn="r" indent="0" marL="0">
              <a:buNone/>
            </a:pPr>
            <a:r>
              <a:rPr lang="en-US" sz="800" dirty="0">
                <a:solidFill>
                  <a:srgbClr val="5E6178"/>
                </a:solidFill>
                <a:latin typeface="Arial" pitchFamily="34" charset="0"/>
                <a:ea typeface="Arial" pitchFamily="34" charset="-122"/>
                <a:cs typeface="Arial" pitchFamily="34" charset="-120"/>
              </a:rPr>
              <a:t>12</a:t>
            </a:r>
            <a:endParaRPr lang="en-US" sz="800" dirty="0"/>
          </a:p>
        </p:txBody>
      </p:sp>
      <p:graphicFrame>
        <p:nvGraphicFramePr>
          <p:cNvPr id="6" name="Chart 0" descr=""/>
          <p:cNvGraphicFramePr/>
          <p:nvPr/>
        </p:nvGraphicFramePr>
        <p:xfrm>
          <a:off x="4663440" y="1188720"/>
          <a:ext cx="3931920" cy="3017520"/>
        </p:xfrm>
        <a:graphic xmlns:a="http://schemas.openxmlformats.org/drawingml/2006/main">
          <a:graphicData uri="http://schemas.openxmlformats.org/drawingml/2006/chart">
            <c:chart xmlns:c="http://schemas.openxmlformats.org/drawingml/2006/chart" r:id="rId1"/>
          </a:graphicData>
        </a:graphic>
      </p:graphicFrame>
      <p:sp>
        <p:nvSpPr>
          <p:cNvPr id="7" name="Text 4"/>
          <p:cNvSpPr/>
          <p:nvPr/>
        </p:nvSpPr>
        <p:spPr>
          <a:xfrm>
            <a:off x="548640" y="1188720"/>
            <a:ext cx="3931920" cy="3017520"/>
          </a:xfrm>
          <a:prstGeom prst="rect">
            <a:avLst/>
          </a:prstGeom>
          <a:noFill/>
          <a:ln/>
        </p:spPr>
        <p:txBody>
          <a:bodyPr wrap="square" lIns="0" tIns="0" rIns="0" bIns="0" rtlCol="0" anchor="t"/>
          <a:lstStyle/>
          <a:p>
            <a:pPr marL="177800" indent="-177800">
              <a:spcAft>
                <a:spcPts val="600"/>
              </a:spcAft>
              <a:buSzPct val="100000"/>
              <a:buChar char="•"/>
            </a:pPr>
            <a:r>
              <a:rPr lang="en-US" sz="1600" dirty="0">
                <a:solidFill>
                  <a:srgbClr val="1A1C2E"/>
                </a:solidFill>
                <a:latin typeface="Arial" pitchFamily="34" charset="0"/>
                <a:ea typeface="Arial" pitchFamily="34" charset="-122"/>
                <a:cs typeface="Arial" pitchFamily="34" charset="-120"/>
              </a:rPr>
              <a:t>494 labelled claims across 10 documents.</a:t>
            </a:r>
            <a:endParaRPr lang="en-US" sz="1600" dirty="0"/>
          </a:p>
          <a:p>
            <a:pPr marL="177800" indent="-177800">
              <a:spcAft>
                <a:spcPts val="600"/>
              </a:spcAft>
              <a:buSzPct val="100000"/>
              <a:buChar char="•"/>
            </a:pPr>
            <a:r>
              <a:rPr lang="en-US" sz="1600" dirty="0">
                <a:solidFill>
                  <a:srgbClr val="1A1C2E"/>
                </a:solidFill>
                <a:latin typeface="Arial" pitchFamily="34" charset="0"/>
                <a:ea typeface="Arial" pitchFamily="34" charset="-122"/>
                <a:cs typeface="Arial" pitchFamily="34" charset="-120"/>
              </a:rPr>
              <a:t>0 verified from an official source, 87 reported by a named source.</a:t>
            </a:r>
            <a:endParaRPr lang="en-US" sz="1600" dirty="0"/>
          </a:p>
          <a:p>
            <a:pPr marL="177800" indent="-177800">
              <a:spcAft>
                <a:spcPts val="600"/>
              </a:spcAft>
              <a:buSzPct val="100000"/>
              <a:buChar char="•"/>
            </a:pPr>
            <a:r>
              <a:rPr lang="en-US" sz="1600" dirty="0">
                <a:solidFill>
                  <a:srgbClr val="1A1C2E"/>
                </a:solidFill>
                <a:latin typeface="Arial" pitchFamily="34" charset="0"/>
                <a:ea typeface="Arial" pitchFamily="34" charset="-122"/>
                <a:cs typeface="Arial" pitchFamily="34" charset="-120"/>
              </a:rPr>
              <a:t>232 estimates and 45 assumptions.</a:t>
            </a:r>
            <a:endParaRPr lang="en-US" sz="1600" dirty="0"/>
          </a:p>
          <a:p>
            <a:pPr marL="177800" indent="-177800">
              <a:spcAft>
                <a:spcPts val="600"/>
              </a:spcAft>
              <a:buSzPct val="100000"/>
              <a:buChar char="•"/>
            </a:pPr>
            <a:r>
              <a:rPr lang="en-US" sz="1600" dirty="0">
                <a:solidFill>
                  <a:srgbClr val="1A1C2E"/>
                </a:solidFill>
                <a:latin typeface="Arial" pitchFamily="34" charset="0"/>
                <a:ea typeface="Arial" pitchFamily="34" charset="-122"/>
                <a:cs typeface="Arial" pitchFamily="34" charset="-120"/>
              </a:rPr>
              <a:t>61 marked unknown: nobody has established them yet.</a:t>
            </a:r>
            <a:endParaRPr lang="en-US" sz="1600" dirty="0"/>
          </a:p>
        </p:txBody>
      </p:sp>
      <p:sp>
        <p:nvSpPr>
          <p:cNvPr id="8" name="Text 5"/>
          <p:cNvSpPr/>
          <p:nvPr/>
        </p:nvSpPr>
        <p:spPr>
          <a:xfrm>
            <a:off x="548640" y="4279392"/>
            <a:ext cx="8046720" cy="411480"/>
          </a:xfrm>
          <a:prstGeom prst="rect">
            <a:avLst/>
          </a:prstGeom>
          <a:noFill/>
          <a:ln/>
        </p:spPr>
        <p:txBody>
          <a:bodyPr wrap="square" lIns="0" tIns="0" rIns="0" bIns="0" rtlCol="0" anchor="t">
            <a:normAutofit/>
          </a:bodyPr>
          <a:lstStyle/>
          <a:p>
            <a:pPr indent="0" marL="0">
              <a:buNone/>
            </a:pPr>
            <a:r>
              <a:rPr lang="en-US" sz="900" i="1" dirty="0">
                <a:solidFill>
                  <a:srgbClr val="5E6178"/>
                </a:solidFill>
                <a:latin typeface="Arial" pitchFamily="34" charset="0"/>
                <a:ea typeface="Arial" pitchFamily="34" charset="-122"/>
                <a:cs typeface="Arial" pitchFamily="34" charset="-120"/>
              </a:rPr>
              <a:t>Counted from the labels the team wrote in each document. Verified needs an official source.</a:t>
            </a:r>
            <a:endParaRPr lang="en-US" sz="9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7F6FD"/>
        </a:solidFill>
      </p:bgPr>
    </p:bg>
    <p:spTree>
      <p:nvGrpSpPr>
        <p:cNvPr id="1" name=""/>
        <p:cNvGrpSpPr/>
        <p:nvPr/>
      </p:nvGrpSpPr>
      <p:grpSpPr>
        <a:xfrm>
          <a:off x="0" y="0"/>
          <a:ext cx="0" cy="0"/>
          <a:chOff x="0" y="0"/>
          <a:chExt cx="0" cy="0"/>
        </a:xfrm>
      </p:grpSpPr>
      <p:sp>
        <p:nvSpPr>
          <p:cNvPr id="2" name="Text 0"/>
          <p:cNvSpPr/>
          <p:nvPr/>
        </p:nvSpPr>
        <p:spPr>
          <a:xfrm>
            <a:off x="548640" y="274320"/>
            <a:ext cx="8046720" cy="594360"/>
          </a:xfrm>
          <a:prstGeom prst="rect">
            <a:avLst/>
          </a:prstGeom>
          <a:noFill/>
          <a:ln/>
        </p:spPr>
        <p:txBody>
          <a:bodyPr wrap="square" lIns="0" tIns="0" rIns="0" bIns="0" rtlCol="0" anchor="b">
            <a:normAutofit/>
          </a:bodyPr>
          <a:lstStyle/>
          <a:p>
            <a:pPr indent="0" marL="0">
              <a:buNone/>
            </a:pPr>
            <a:r>
              <a:rPr lang="en-US" sz="2400" b="1" dirty="0">
                <a:solidFill>
                  <a:srgbClr val="1A1C2E"/>
                </a:solidFill>
                <a:latin typeface="Arial" pitchFamily="34" charset="0"/>
                <a:ea typeface="Arial" pitchFamily="34" charset="-122"/>
                <a:cs typeface="Arial" pitchFamily="34" charset="-120"/>
              </a:rPr>
              <a:t>What we do not know yet</a:t>
            </a:r>
            <a:endParaRPr lang="en-US" sz="2400" dirty="0"/>
          </a:p>
        </p:txBody>
      </p:sp>
      <p:sp>
        <p:nvSpPr>
          <p:cNvPr id="3" name="Shape 1"/>
          <p:cNvSpPr/>
          <p:nvPr/>
        </p:nvSpPr>
        <p:spPr>
          <a:xfrm>
            <a:off x="548640" y="932688"/>
            <a:ext cx="548640" cy="45720"/>
          </a:xfrm>
          <a:prstGeom prst="rect">
            <a:avLst/>
          </a:prstGeom>
          <a:solidFill>
            <a:srgbClr val="5049D4"/>
          </a:solidFill>
          <a:ln w="12700">
            <a:solidFill>
              <a:srgbClr val="5049D4"/>
            </a:solidFill>
            <a:prstDash val="solid"/>
          </a:ln>
        </p:spPr>
      </p:sp>
      <p:sp>
        <p:nvSpPr>
          <p:cNvPr id="4" name="Text 2"/>
          <p:cNvSpPr/>
          <p:nvPr/>
        </p:nvSpPr>
        <p:spPr>
          <a:xfrm>
            <a:off x="548640" y="4754880"/>
            <a:ext cx="6858000" cy="256032"/>
          </a:xfrm>
          <a:prstGeom prst="rect">
            <a:avLst/>
          </a:prstGeom>
          <a:noFill/>
          <a:ln/>
        </p:spPr>
        <p:txBody>
          <a:bodyPr wrap="square" lIns="0" tIns="0" rIns="0" bIns="0" rtlCol="0" anchor="ctr"/>
          <a:lstStyle/>
          <a:p>
            <a:pPr indent="0" marL="0">
              <a:buNone/>
            </a:pPr>
            <a:r>
              <a:rPr lang="en-US" sz="800" dirty="0">
                <a:solidFill>
                  <a:srgbClr val="5E6178"/>
                </a:solidFill>
                <a:latin typeface="Arial" pitchFamily="34" charset="0"/>
                <a:ea typeface="Arial" pitchFamily="34" charset="-122"/>
                <a:cs typeface="Arial" pitchFamily="34" charset="-120"/>
              </a:rPr>
              <a:t>EchoDesk</a:t>
            </a:r>
            <a:endParaRPr lang="en-US" sz="800" dirty="0"/>
          </a:p>
        </p:txBody>
      </p:sp>
      <p:sp>
        <p:nvSpPr>
          <p:cNvPr id="5" name="Text 3"/>
          <p:cNvSpPr/>
          <p:nvPr/>
        </p:nvSpPr>
        <p:spPr>
          <a:xfrm>
            <a:off x="8138160" y="4754880"/>
            <a:ext cx="457200" cy="256032"/>
          </a:xfrm>
          <a:prstGeom prst="rect">
            <a:avLst/>
          </a:prstGeom>
          <a:noFill/>
          <a:ln/>
        </p:spPr>
        <p:txBody>
          <a:bodyPr wrap="square" lIns="0" tIns="0" rIns="0" bIns="0" rtlCol="0" anchor="ctr"/>
          <a:lstStyle/>
          <a:p>
            <a:pPr algn="r" indent="0" marL="0">
              <a:buNone/>
            </a:pPr>
            <a:r>
              <a:rPr lang="en-US" sz="800" dirty="0">
                <a:solidFill>
                  <a:srgbClr val="5E6178"/>
                </a:solidFill>
                <a:latin typeface="Arial" pitchFamily="34" charset="0"/>
                <a:ea typeface="Arial" pitchFamily="34" charset="-122"/>
                <a:cs typeface="Arial" pitchFamily="34" charset="-120"/>
              </a:rPr>
              <a:t>13</a:t>
            </a:r>
            <a:endParaRPr lang="en-US" sz="800" dirty="0"/>
          </a:p>
        </p:txBody>
      </p:sp>
      <p:sp>
        <p:nvSpPr>
          <p:cNvPr id="6" name="Text 4"/>
          <p:cNvSpPr/>
          <p:nvPr/>
        </p:nvSpPr>
        <p:spPr>
          <a:xfrm>
            <a:off x="548640" y="1188720"/>
            <a:ext cx="8046720" cy="3017520"/>
          </a:xfrm>
          <a:prstGeom prst="rect">
            <a:avLst/>
          </a:prstGeom>
          <a:noFill/>
          <a:ln/>
        </p:spPr>
        <p:txBody>
          <a:bodyPr wrap="square" lIns="0" tIns="0" rIns="0" bIns="0" rtlCol="0" anchor="t"/>
          <a:lstStyle/>
          <a:p>
            <a:pPr marL="177800" indent="-177800">
              <a:spcAft>
                <a:spcPts val="600"/>
              </a:spcAft>
              <a:buSzPct val="100000"/>
              <a:buChar char="•"/>
            </a:pPr>
            <a:r>
              <a:rPr lang="en-US" sz="1600" dirty="0">
                <a:solidFill>
                  <a:srgbClr val="1A1C2E"/>
                </a:solidFill>
                <a:latin typeface="Arial" pitchFamily="34" charset="0"/>
                <a:ea typeface="Arial" pitchFamily="34" charset="-122"/>
                <a:cs typeface="Arial" pitchFamily="34" charset="-120"/>
              </a:rPr>
              <a:t>3 figures had no evidence label from the specialist and were marked </a:t>
            </a:r>
            <a:r>
              <a:rPr lang="en-US" sz="1600" b="1" dirty="0">
                <a:solidFill>
                  <a:srgbClr val="B45309"/>
                </a:solidFill>
                <a:latin typeface="Arial" pitchFamily="34" charset="0"/>
                <a:ea typeface="Arial" pitchFamily="34" charset="-122"/>
                <a:cs typeface="Arial" pitchFamily="34" charset="-120"/>
              </a:rPr>
              <a:t>[Estimate]</a:t>
            </a:r>
            <a:r>
              <a:rPr lang="en-US" sz="1600" dirty="0">
                <a:solidFill>
                  <a:srgbClr val="1A1C2E"/>
                </a:solidFill>
                <a:latin typeface="Arial" pitchFamily="34" charset="0"/>
                <a:ea typeface="Arial" pitchFamily="34" charset="-122"/>
                <a:cs typeface="Arial" pitchFamily="34" charset="-120"/>
              </a:rPr>
              <a:t>: no retrieved source supports them.</a:t>
            </a:r>
            <a:endParaRPr lang="en-US" sz="1600" dirty="0"/>
          </a:p>
          <a:p>
            <a:pPr marL="177800" indent="-177800">
              <a:spcAft>
                <a:spcPts val="600"/>
              </a:spcAft>
              <a:buSzPct val="100000"/>
              <a:buChar char="•"/>
            </a:pPr>
            <a:r>
              <a:rPr lang="en-US" sz="1600" dirty="0">
                <a:solidFill>
                  <a:srgbClr val="1A1C2E"/>
                </a:solidFill>
                <a:latin typeface="Arial" pitchFamily="34" charset="0"/>
                <a:ea typeface="Arial" pitchFamily="34" charset="-122"/>
                <a:cs typeface="Arial" pitchFamily="34" charset="-120"/>
              </a:rPr>
              <a:t>Axel's note: Axel, this market research is rigorous, cleanly sourced, and correctly handles global versus local limitations; approved with notes for the founder on the missing local data count.</a:t>
            </a:r>
            <a:endParaRPr lang="en-US" sz="1600" dirty="0"/>
          </a:p>
          <a:p>
            <a:pPr marL="177800" indent="-177800">
              <a:spcAft>
                <a:spcPts val="600"/>
              </a:spcAft>
              <a:buSzPct val="100000"/>
              <a:buChar char="•"/>
            </a:pPr>
            <a:r>
              <a:rPr lang="en-US" sz="1600" dirty="0">
                <a:solidFill>
                  <a:srgbClr val="1A1C2E"/>
                </a:solidFill>
                <a:latin typeface="Arial" pitchFamily="34" charset="0"/>
                <a:ea typeface="Arial" pitchFamily="34" charset="-122"/>
                <a:cs typeface="Arial" pitchFamily="34" charset="-120"/>
              </a:rPr>
              <a:t>1 citation pointed at a source that was never retrieved and was marked Unknown.</a:t>
            </a:r>
            <a:endParaRPr lang="en-US" sz="1600" dirty="0"/>
          </a:p>
          <a:p>
            <a:pPr marL="177800" indent="-177800">
              <a:spcAft>
                <a:spcPts val="600"/>
              </a:spcAft>
              <a:buSzPct val="100000"/>
              <a:buChar char="•"/>
            </a:pPr>
            <a:r>
              <a:rPr lang="en-US" sz="1600" dirty="0">
                <a:solidFill>
                  <a:srgbClr val="1A1C2E"/>
                </a:solidFill>
                <a:latin typeface="Arial" pitchFamily="34" charset="0"/>
                <a:ea typeface="Arial" pitchFamily="34" charset="-122"/>
                <a:cs typeface="Arial" pitchFamily="34" charset="-120"/>
              </a:rPr>
              <a:t>4 citations pointed at a source that was never retrieved and were marked Unknown.</a:t>
            </a:r>
            <a:endParaRPr lang="en-US" sz="1600" dirty="0"/>
          </a:p>
        </p:txBody>
      </p:sp>
      <p:sp>
        <p:nvSpPr>
          <p:cNvPr id="7" name="Text 5"/>
          <p:cNvSpPr/>
          <p:nvPr/>
        </p:nvSpPr>
        <p:spPr>
          <a:xfrm>
            <a:off x="548640" y="4279392"/>
            <a:ext cx="8046720" cy="411480"/>
          </a:xfrm>
          <a:prstGeom prst="rect">
            <a:avLst/>
          </a:prstGeom>
          <a:noFill/>
          <a:ln/>
        </p:spPr>
        <p:txBody>
          <a:bodyPr wrap="square" lIns="0" tIns="0" rIns="0" bIns="0" rtlCol="0" anchor="t">
            <a:normAutofit/>
          </a:bodyPr>
          <a:lstStyle/>
          <a:p>
            <a:pPr indent="0" marL="0">
              <a:buNone/>
            </a:pPr>
            <a:r>
              <a:rPr lang="en-US" sz="900" i="1" dirty="0">
                <a:solidFill>
                  <a:srgbClr val="5E6178"/>
                </a:solidFill>
                <a:latin typeface="Arial" pitchFamily="34" charset="0"/>
                <a:ea typeface="Arial" pitchFamily="34" charset="-122"/>
                <a:cs typeface="Arial" pitchFamily="34" charset="-120"/>
              </a:rPr>
              <a:t>11 of 33 documents are not marked complete: Market Research, Target Customer, Competitor Analysis, Business Model, Product Plan, Financial Model (estimates), Marketing Plan, Sales Funnel, Security Review, Brand Strategy, Launch Summary.</a:t>
            </a:r>
            <a:endParaRPr lang="en-US" sz="9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7F6FD"/>
        </a:solidFill>
      </p:bgPr>
    </p:bg>
    <p:spTree>
      <p:nvGrpSpPr>
        <p:cNvPr id="1" name=""/>
        <p:cNvGrpSpPr/>
        <p:nvPr/>
      </p:nvGrpSpPr>
      <p:grpSpPr>
        <a:xfrm>
          <a:off x="0" y="0"/>
          <a:ext cx="0" cy="0"/>
          <a:chOff x="0" y="0"/>
          <a:chExt cx="0" cy="0"/>
        </a:xfrm>
      </p:grpSpPr>
      <p:sp>
        <p:nvSpPr>
          <p:cNvPr id="2" name="Text 0"/>
          <p:cNvSpPr/>
          <p:nvPr/>
        </p:nvSpPr>
        <p:spPr>
          <a:xfrm>
            <a:off x="548640" y="274320"/>
            <a:ext cx="8046720" cy="594360"/>
          </a:xfrm>
          <a:prstGeom prst="rect">
            <a:avLst/>
          </a:prstGeom>
          <a:noFill/>
          <a:ln/>
        </p:spPr>
        <p:txBody>
          <a:bodyPr wrap="square" lIns="0" tIns="0" rIns="0" bIns="0" rtlCol="0" anchor="b">
            <a:normAutofit/>
          </a:bodyPr>
          <a:lstStyle/>
          <a:p>
            <a:pPr indent="0" marL="0">
              <a:buNone/>
            </a:pPr>
            <a:r>
              <a:rPr lang="en-US" sz="2400" b="1" dirty="0">
                <a:solidFill>
                  <a:srgbClr val="1A1C2E"/>
                </a:solidFill>
                <a:latin typeface="Arial" pitchFamily="34" charset="0"/>
                <a:ea typeface="Arial" pitchFamily="34" charset="-122"/>
                <a:cs typeface="Arial" pitchFamily="34" charset="-120"/>
              </a:rPr>
              <a:t>Where the facts came from</a:t>
            </a:r>
            <a:endParaRPr lang="en-US" sz="2400" dirty="0"/>
          </a:p>
        </p:txBody>
      </p:sp>
      <p:sp>
        <p:nvSpPr>
          <p:cNvPr id="3" name="Shape 1"/>
          <p:cNvSpPr/>
          <p:nvPr/>
        </p:nvSpPr>
        <p:spPr>
          <a:xfrm>
            <a:off x="548640" y="932688"/>
            <a:ext cx="548640" cy="45720"/>
          </a:xfrm>
          <a:prstGeom prst="rect">
            <a:avLst/>
          </a:prstGeom>
          <a:solidFill>
            <a:srgbClr val="5049D4"/>
          </a:solidFill>
          <a:ln w="12700">
            <a:solidFill>
              <a:srgbClr val="5049D4"/>
            </a:solidFill>
            <a:prstDash val="solid"/>
          </a:ln>
        </p:spPr>
      </p:sp>
      <p:sp>
        <p:nvSpPr>
          <p:cNvPr id="4" name="Text 2"/>
          <p:cNvSpPr/>
          <p:nvPr/>
        </p:nvSpPr>
        <p:spPr>
          <a:xfrm>
            <a:off x="548640" y="4754880"/>
            <a:ext cx="6858000" cy="256032"/>
          </a:xfrm>
          <a:prstGeom prst="rect">
            <a:avLst/>
          </a:prstGeom>
          <a:noFill/>
          <a:ln/>
        </p:spPr>
        <p:txBody>
          <a:bodyPr wrap="square" lIns="0" tIns="0" rIns="0" bIns="0" rtlCol="0" anchor="ctr"/>
          <a:lstStyle/>
          <a:p>
            <a:pPr indent="0" marL="0">
              <a:buNone/>
            </a:pPr>
            <a:r>
              <a:rPr lang="en-US" sz="800" dirty="0">
                <a:solidFill>
                  <a:srgbClr val="5E6178"/>
                </a:solidFill>
                <a:latin typeface="Arial" pitchFamily="34" charset="0"/>
                <a:ea typeface="Arial" pitchFamily="34" charset="-122"/>
                <a:cs typeface="Arial" pitchFamily="34" charset="-120"/>
              </a:rPr>
              <a:t>EchoDesk</a:t>
            </a:r>
            <a:endParaRPr lang="en-US" sz="800" dirty="0"/>
          </a:p>
        </p:txBody>
      </p:sp>
      <p:sp>
        <p:nvSpPr>
          <p:cNvPr id="5" name="Text 3"/>
          <p:cNvSpPr/>
          <p:nvPr/>
        </p:nvSpPr>
        <p:spPr>
          <a:xfrm>
            <a:off x="8138160" y="4754880"/>
            <a:ext cx="457200" cy="256032"/>
          </a:xfrm>
          <a:prstGeom prst="rect">
            <a:avLst/>
          </a:prstGeom>
          <a:noFill/>
          <a:ln/>
        </p:spPr>
        <p:txBody>
          <a:bodyPr wrap="square" lIns="0" tIns="0" rIns="0" bIns="0" rtlCol="0" anchor="ctr"/>
          <a:lstStyle/>
          <a:p>
            <a:pPr algn="r" indent="0" marL="0">
              <a:buNone/>
            </a:pPr>
            <a:r>
              <a:rPr lang="en-US" sz="800" dirty="0">
                <a:solidFill>
                  <a:srgbClr val="5E6178"/>
                </a:solidFill>
                <a:latin typeface="Arial" pitchFamily="34" charset="0"/>
                <a:ea typeface="Arial" pitchFamily="34" charset="-122"/>
                <a:cs typeface="Arial" pitchFamily="34" charset="-120"/>
              </a:rPr>
              <a:t>14</a:t>
            </a:r>
            <a:endParaRPr lang="en-US" sz="800" dirty="0"/>
          </a:p>
        </p:txBody>
      </p:sp>
      <p:sp>
        <p:nvSpPr>
          <p:cNvPr id="6" name="Text 4"/>
          <p:cNvSpPr/>
          <p:nvPr/>
        </p:nvSpPr>
        <p:spPr>
          <a:xfrm>
            <a:off x="548640" y="1188720"/>
            <a:ext cx="3931920" cy="3017520"/>
          </a:xfrm>
          <a:prstGeom prst="rect">
            <a:avLst/>
          </a:prstGeom>
          <a:noFill/>
          <a:ln/>
        </p:spPr>
        <p:txBody>
          <a:bodyPr wrap="square" lIns="0" tIns="0" rIns="0" bIns="0" rtlCol="0" anchor="t"/>
          <a:lstStyle/>
          <a:p>
            <a:pPr marL="177800" indent="-177800">
              <a:spcAft>
                <a:spcPts val="600"/>
              </a:spcAft>
              <a:buSzPct val="100000"/>
              <a:buChar char="•"/>
            </a:pPr>
            <a:r>
              <a:rPr lang="en-US" sz="1500" dirty="0">
                <a:solidFill>
                  <a:srgbClr val="1A1C2E"/>
                </a:solidFill>
                <a:latin typeface="Arial" pitchFamily="34" charset="0"/>
                <a:ea typeface="Arial" pitchFamily="34" charset="-122"/>
                <a:cs typeface="Arial" pitchFamily="34" charset="-120"/>
              </a:rPr>
              <a:t>ringly.io: 45+ AI customer service statistics for 2026</a:t>
            </a:r>
            <a:endParaRPr lang="en-US" sz="1500" dirty="0"/>
          </a:p>
          <a:p>
            <a:pPr marL="177800" indent="-177800">
              <a:spcAft>
                <a:spcPts val="600"/>
              </a:spcAft>
              <a:buSzPct val="100000"/>
              <a:buChar char="•"/>
            </a:pPr>
            <a:r>
              <a:rPr lang="en-US" sz="1500" dirty="0">
                <a:solidFill>
                  <a:srgbClr val="1A1C2E"/>
                </a:solidFill>
                <a:latin typeface="Arial" pitchFamily="34" charset="0"/>
                <a:ea typeface="Arial" pitchFamily="34" charset="-122"/>
                <a:cs typeface="Arial" pitchFamily="34" charset="-120"/>
              </a:rPr>
              <a:t>stealthagents.com: Small Business AI Stats: 61% Adoption, 3.8x | Stealth Agents</a:t>
            </a:r>
            <a:endParaRPr lang="en-US" sz="1500" dirty="0"/>
          </a:p>
          <a:p>
            <a:pPr marL="177800" indent="-177800">
              <a:spcAft>
                <a:spcPts val="600"/>
              </a:spcAft>
              <a:buSzPct val="100000"/>
              <a:buChar char="•"/>
            </a:pPr>
            <a:r>
              <a:rPr lang="en-US" sz="1500" dirty="0">
                <a:solidFill>
                  <a:srgbClr val="1A1C2E"/>
                </a:solidFill>
                <a:latin typeface="Arial" pitchFamily="34" charset="0"/>
                <a:ea typeface="Arial" pitchFamily="34" charset="-122"/>
                <a:cs typeface="Arial" pitchFamily="34" charset="-120"/>
              </a:rPr>
              <a:t>digitalapplied.com: Small Business AI Adoption: 68% Use It, Most Wing It - Digital Applied</a:t>
            </a:r>
            <a:endParaRPr lang="en-US" sz="1500" dirty="0"/>
          </a:p>
          <a:p>
            <a:pPr marL="177800" indent="-177800">
              <a:spcAft>
                <a:spcPts val="600"/>
              </a:spcAft>
              <a:buSzPct val="100000"/>
              <a:buChar char="•"/>
            </a:pPr>
            <a:r>
              <a:rPr lang="en-US" sz="1500" dirty="0">
                <a:solidFill>
                  <a:srgbClr val="1A1C2E"/>
                </a:solidFill>
                <a:latin typeface="Arial" pitchFamily="34" charset="0"/>
                <a:ea typeface="Arial" pitchFamily="34" charset="-122"/>
                <a:cs typeface="Arial" pitchFamily="34" charset="-120"/>
              </a:rPr>
              <a:t>memeburn.com: AI in Customer Service Statistics 2026: 250+ Data Points You Need to Know</a:t>
            </a:r>
            <a:endParaRPr lang="en-US" sz="1500" dirty="0"/>
          </a:p>
        </p:txBody>
      </p:sp>
      <p:sp>
        <p:nvSpPr>
          <p:cNvPr id="7" name="Text 5"/>
          <p:cNvSpPr/>
          <p:nvPr/>
        </p:nvSpPr>
        <p:spPr>
          <a:xfrm>
            <a:off x="4663440" y="1188720"/>
            <a:ext cx="3931920" cy="3017520"/>
          </a:xfrm>
          <a:prstGeom prst="rect">
            <a:avLst/>
          </a:prstGeom>
          <a:noFill/>
          <a:ln/>
        </p:spPr>
        <p:txBody>
          <a:bodyPr wrap="square" lIns="0" tIns="0" rIns="0" bIns="0" rtlCol="0" anchor="t"/>
          <a:lstStyle/>
          <a:p>
            <a:pPr marL="177800" indent="-177800">
              <a:spcAft>
                <a:spcPts val="600"/>
              </a:spcAft>
              <a:buSzPct val="100000"/>
              <a:buChar char="•"/>
            </a:pPr>
            <a:r>
              <a:rPr lang="en-US" sz="1500" dirty="0">
                <a:solidFill>
                  <a:srgbClr val="1A1C2E"/>
                </a:solidFill>
                <a:latin typeface="Arial" pitchFamily="34" charset="0"/>
                <a:ea typeface="Arial" pitchFamily="34" charset="-122"/>
                <a:cs typeface="Arial" pitchFamily="34" charset="-120"/>
              </a:rPr>
              <a:t>helpware.com: Top 15 AI Customer Service Companies &amp; Solutions [2026] - Helpware</a:t>
            </a:r>
            <a:endParaRPr lang="en-US" sz="1500" dirty="0"/>
          </a:p>
          <a:p>
            <a:pPr marL="177800" indent="-177800">
              <a:spcAft>
                <a:spcPts val="600"/>
              </a:spcAft>
              <a:buSzPct val="100000"/>
              <a:buChar char="•"/>
            </a:pPr>
            <a:r>
              <a:rPr lang="en-US" sz="1500" dirty="0">
                <a:solidFill>
                  <a:srgbClr val="1A1C2E"/>
                </a:solidFill>
                <a:latin typeface="Arial" pitchFamily="34" charset="0"/>
                <a:ea typeface="Arial" pitchFamily="34" charset="-122"/>
                <a:cs typeface="Arial" pitchFamily="34" charset="-120"/>
              </a:rPr>
              <a:t>chatbase.co: 8 Best Customer Service Software for Small Business (2026)</a:t>
            </a:r>
            <a:endParaRPr lang="en-US" sz="1500" dirty="0"/>
          </a:p>
          <a:p>
            <a:pPr marL="177800" indent="-177800">
              <a:spcAft>
                <a:spcPts val="600"/>
              </a:spcAft>
              <a:buSzPct val="100000"/>
              <a:buChar char="•"/>
            </a:pPr>
            <a:r>
              <a:rPr lang="en-US" sz="1500" dirty="0">
                <a:solidFill>
                  <a:srgbClr val="1A1C2E"/>
                </a:solidFill>
                <a:latin typeface="Arial" pitchFamily="34" charset="0"/>
                <a:ea typeface="Arial" pitchFamily="34" charset="-122"/>
                <a:cs typeface="Arial" pitchFamily="34" charset="-120"/>
              </a:rPr>
              <a:t>cloudtalk.io: 10 Best AI Customer Service Software in 2026 Reviewed - CloudTalk</a:t>
            </a:r>
            <a:endParaRPr lang="en-US" sz="1500" dirty="0"/>
          </a:p>
          <a:p>
            <a:pPr marL="177800" indent="-177800">
              <a:spcAft>
                <a:spcPts val="600"/>
              </a:spcAft>
              <a:buSzPct val="100000"/>
              <a:buChar char="•"/>
            </a:pPr>
            <a:r>
              <a:rPr lang="en-US" sz="1500" dirty="0">
                <a:solidFill>
                  <a:srgbClr val="1A1C2E"/>
                </a:solidFill>
                <a:latin typeface="Arial" pitchFamily="34" charset="0"/>
                <a:ea typeface="Arial" pitchFamily="34" charset="-122"/>
                <a:cs typeface="Arial" pitchFamily="34" charset="-120"/>
              </a:rPr>
              <a:t>helply.com: The 6 Best AI Tools for Customer Support Teams (2026) - Helply</a:t>
            </a:r>
            <a:endParaRPr lang="en-US" sz="1500" dirty="0"/>
          </a:p>
        </p:txBody>
      </p:sp>
      <p:sp>
        <p:nvSpPr>
          <p:cNvPr id="8" name="Text 6"/>
          <p:cNvSpPr/>
          <p:nvPr/>
        </p:nvSpPr>
        <p:spPr>
          <a:xfrm>
            <a:off x="548640" y="4279392"/>
            <a:ext cx="8046720" cy="411480"/>
          </a:xfrm>
          <a:prstGeom prst="rect">
            <a:avLst/>
          </a:prstGeom>
          <a:noFill/>
          <a:ln/>
        </p:spPr>
        <p:txBody>
          <a:bodyPr wrap="square" lIns="0" tIns="0" rIns="0" bIns="0" rtlCol="0" anchor="t">
            <a:normAutofit/>
          </a:bodyPr>
          <a:lstStyle/>
          <a:p>
            <a:pPr indent="0" marL="0">
              <a:buNone/>
            </a:pPr>
            <a:r>
              <a:rPr lang="en-US" sz="900" i="1" dirty="0">
                <a:solidFill>
                  <a:srgbClr val="5E6178"/>
                </a:solidFill>
                <a:latin typeface="Arial" pitchFamily="34" charset="0"/>
                <a:ea typeface="Arial" pitchFamily="34" charset="-122"/>
                <a:cs typeface="Arial" pitchFamily="34" charset="-120"/>
              </a:rPr>
              <a:t>Showing 8 of 42. The full ledger is on each deliverable in Hatchio.</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EchoDesk</dc:title>
  <dc:subject>PptxGenJS Presentation</dc:subject>
  <dc:creator>Hatchio AI</dc:creator>
  <cp:lastModifiedBy>Hatchio AI</cp:lastModifiedBy>
  <cp:revision>1</cp:revision>
  <dcterms:created xsi:type="dcterms:W3CDTF">2026-10-29T18:45:06Z</dcterms:created>
  <dcterms:modified xsi:type="dcterms:W3CDTF">2026-10-29T18:45:06Z</dcterms:modified>
</cp:coreProperties>
</file>