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3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4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One-time cash costs (GBP)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Shopify store setup: free theme…</c:v>
                  </c:pt>
                  <c:pt idx="1">
                    <c:v>Brand, packaging and label design on…</c:v>
                  </c:pt>
                  <c:pt idx="2">
                    <c:v>Cosmetics regulatory and claims check</c:v>
                  </c:pt>
                  <c:pt idx="3">
                    <c:v>Supplier sampling and quote round: 3…</c:v>
                  </c:pt>
                  <c:pt idx="4">
                    <c:v>Initial inventory: first 20 sets at…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250</c:v>
                </c:pt>
                <c:pt idx="1">
                  <c:v>250</c:v>
                </c:pt>
                <c:pt idx="2">
                  <c:v>300</c:v>
                </c:pt>
                <c:pt idx="3">
                  <c:v>400</c:v>
                </c:pt>
                <c:pt idx="4">
                  <c:v>480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1A1C2E"/>
                </a:solidFill>
                <a:latin typeface="Arial"/>
              </a:defRPr>
            </a:pPr>
            <a:r>
              <a:rPr sz="1200" b="0" i="0" u="none" strike="noStrike">
                <a:solidFill>
                  <a:srgbClr val="1A1C2E"/>
                </a:solidFill>
                <a:latin typeface="Arial"/>
              </a:rPr>
              <a:t>Claims by evidence label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Claims</c:v>
                </c:pt>
              </c:strCache>
            </c:strRef>
          </c:tx>
          <c:spPr>
            <a:solidFill>
              <a:srgbClr val="5049D4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000" u="none">
                    <a:solidFill>
                      <a:srgbClr val="1A1C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Sheet1!$A$2:$A$9</c:f>
              <c:multiLvlStrCache>
                <c:ptCount val="8"/>
                <c:lvl>
                  <c:pt idx="0">
                    <c:v>Recommendation</c:v>
                  </c:pt>
                  <c:pt idx="1">
                    <c:v>Unknown</c:v>
                  </c:pt>
                  <c:pt idx="2">
                    <c:v>Inference</c:v>
                  </c:pt>
                  <c:pt idx="3">
                    <c:v>Hypothesis</c:v>
                  </c:pt>
                  <c:pt idx="4">
                    <c:v>Assumption</c:v>
                  </c:pt>
                  <c:pt idx="5">
                    <c:v>Estimate</c:v>
                  </c:pt>
                  <c:pt idx="6">
                    <c:v>Source</c:v>
                  </c:pt>
                  <c:pt idx="7">
                    <c:v>Verified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</c:v>
                </c:pt>
                <c:pt idx="1">
                  <c:v>39</c:v>
                </c:pt>
                <c:pt idx="2">
                  <c:v>28</c:v>
                </c:pt>
                <c:pt idx="3">
                  <c:v>19</c:v>
                </c:pt>
                <c:pt idx="4">
                  <c:v>44</c:v>
                </c:pt>
                <c:pt idx="5">
                  <c:v>245</c:v>
                </c:pt>
                <c:pt idx="6">
                  <c:v>86</c:v>
                </c:pt>
                <c:pt idx="7">
                  <c:v>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000" u="none">
                  <a:solidFill>
                    <a:srgbClr val="1A1C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E617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tickLblSkip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C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1417320"/>
            <a:ext cx="822960" cy="64008"/>
          </a:xfrm>
          <a:prstGeom prst="rect">
            <a:avLst/>
          </a:prstGeom>
          <a:solidFill>
            <a:srgbClr val="A9A4FF"/>
          </a:solidFill>
          <a:ln w="12700">
            <a:solidFill>
              <a:srgbClr val="A9A4F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16002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7F6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548640" y="269748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premium skincare e-commerce brand offering personalized skincare products, sustainable packaging, and an online shopping experience with product recommendations.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3891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C9C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Prepared 2026-09-24 from 10 of the team's documents. Every line is theirs, labels and all.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it is for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retrieved source confirms a city, age band, skin concern or monthly spend, and the founder named none of them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I cannot deliver a "confirmed" segment; here is a testable working segment.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Trigger: within the last 90 days they bought a skincare product that broke them out, stung or did nothing, shelved or threw it away, and felt the money was wasted </a:t>
            </a:r>
            <a:r>
              <a:rPr lang="en-US" sz="14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Observables: buys individual products at £25–60 from premium multi-brand retailers or DTC brands; follows at least two skincare communities; has bought at least one refillable or plastic-free item in the last 12 months </a:t>
            </a:r>
            <a:r>
              <a:rPr lang="en-US" sz="14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 band 28–45 </a:t>
            </a:r>
            <a:r>
              <a:rPr lang="en-US" sz="14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unchanged from the Objective Brief's working figure, because the £40 retailpricefloor needs disposable income and an established routine.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"Target Customer".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market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product is a premium, personalized skincare set using 3–5 manual profiles and full-size products, sold direct-to-consumer online with manual product recommendations, in mono-material and refillable sustainable packaging…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2679192"/>
                <a:gridCol w="1746504"/>
                <a:gridCol w="1673352"/>
                <a:gridCol w="194767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Figure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Source or 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personalized skincare, 2026, product scope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 26.56 bn / USD 28.3 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M2] / [Source M1]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two commercial report sellers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 growth, product scope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7.3% / 6.8% CAGR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M2] / [Source M1]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Global, 2035, product scope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USD 50.9 bn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[Source M1]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 Research".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 is doing this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retrieved market is fragmented and nobody owns it. One seller puts the top five traditional beauty companies — L'Oréal, Estée Lauder, Shiseido, P&amp;G, Unilever — at 24.8% combined in 2025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C1]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another puts the top ten players at…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status quo the founder is replacing: shoppers buy off-the-shelf skincare with plastic-heavy packaging and no tailoring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One flag before the table: the agreed numbers are in GBP (£40 floor), which implies the launch…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giants own trust and distribution at mass reach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C1, C6]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The personalisation incumbents own the quiz-to-product loop and subscription data: Curology, Function of Beauty, Skin + Me </a:t>
            </a:r>
            <a:r>
              <a:rPr lang="en-US" sz="14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C2, C3]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gap is the intersection: no retrieved competitor combines personalisation, premium sustainable packaging, and a recommendation-led e-commerce experience in one offer.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"Competitor Analysis".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us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London buyer whose last product stung or did nothing has four routes. One: buy another off-the-shelf product and keep losing £30–60 a month </a:t>
            </a:r>
            <a:r>
              <a:rPr lang="en-US" sz="15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Target Customer's working segment. Two: do nothing and live with the damage.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intersection no retrieved competitor holds: personalised + sustainable packaging + recommendation-led e-commerce </a:t>
            </a:r>
            <a:r>
              <a:rPr lang="en-US" sz="1500" b="1" dirty="0">
                <a:solidFill>
                  <a:srgbClr val="5753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[Inference]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drawn from Axel's competitor set.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Lead value: stop losing £30–60 a month on trial and error </a:t>
            </a:r>
            <a:r>
              <a:rPr lang="en-US" sz="15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Attribute: the profile is built from your last-90-days failures </a:t>
            </a:r>
            <a:r>
              <a:rPr lang="en-US" sz="15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test: the 10 interviews this week confirm the trigger and the waste range before anything…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who, in the last 90 days, bought something that stung or did nothing, shelved it, and can name the waste </a:t>
            </a:r>
            <a:r>
              <a:rPr lang="en-US" sz="1500" b="1" dirty="0">
                <a:solidFill>
                  <a:srgbClr val="6D28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[Hypothesis]</a:t>
            </a: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They already pay £25–60 a product, follow skincare communities, and have bought at least one refillable item…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"Positioning".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it makes money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customer pays for one personalised set: 3–5 full-size, refillable products chosen manually from the profile built on their last 90 days of failed purchases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FOUNDER]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64080"/>
          <a:ext cx="8046720" cy="914400"/>
        </p:xfrm>
        <a:graphic>
          <a:graphicData uri="http://schemas.openxmlformats.org/drawingml/2006/table">
            <a:tbl>
              <a:tblPr/>
              <a:tblGrid>
                <a:gridCol w="3035808"/>
                <a:gridCol w="2596896"/>
                <a:gridCol w="2414016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Line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 at landed = 24 [Assumption]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 at landed = 30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Products landed (3–5 full-size)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24.00 [Assumption]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30.00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Mono-material refillable packaging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4.00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Payment fees (Stripe/Shopify UK)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1.50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Delivery (Royal Mail tracked 48)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3.50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more row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 variable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34.20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40.20 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"Business Model".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it actually be done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market exists, but no retrieved source proves anyone in the London segment will pay the agreed £40 retail floor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UK-based tailored-skincare players like Skin + Me show the buying pattern exists in Britain </a:t>
            </a:r>
            <a:r>
              <a:rPr lang="en-US" sz="16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[Source C3]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yet…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432304"/>
                <a:gridCol w="2432304"/>
                <a:gridCol w="740664"/>
                <a:gridCol w="2432304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Assumption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Why it decides the outcome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Status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How to test 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Landed cost per mono-material refillable full-size unit…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Every downstream target — 40% margin, CPA ceiling,…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Run the 3 profiles × 3 suppliers × 100-unit quote round;…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Enough of the London trigger segment will pay £40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 demand means the build is a buildable product, not a…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Unknown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 trigger interviews at the Reddit/Facebook venues; pass =…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"Feasibility Assessment". The team marked this complete.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it costs to start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Shape 4"/>
          <p:cNvSpPr/>
          <p:nvPr/>
        </p:nvSpPr>
        <p:spPr>
          <a:xfrm>
            <a:off x="5486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132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1,680 GBP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132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One-time costs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663440" y="1188720"/>
            <a:ext cx="3931920" cy="822960"/>
          </a:xfrm>
          <a:prstGeom prst="roundRect">
            <a:avLst>
              <a:gd name="adj" fmla="val 8889"/>
            </a:avLst>
          </a:prstGeom>
          <a:solidFill>
            <a:srgbClr val="FDFDFF"/>
          </a:solidFill>
          <a:ln w="12700">
            <a:solidFill>
              <a:srgbClr val="E2E0F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261872"/>
            <a:ext cx="360273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5049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272 GBP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4828032" y="1700784"/>
            <a:ext cx="360273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costs</a:t>
            </a:r>
            <a:endParaRPr lang="en-US" sz="1100" dirty="0"/>
          </a:p>
        </p:txBody>
      </p:sp>
      <p:graphicFrame>
        <p:nvGraphicFramePr>
          <p:cNvPr id="12" name="Chart 0" descr=""/>
          <p:cNvGraphicFramePr/>
          <p:nvPr/>
        </p:nvGraphicFramePr>
        <p:xfrm>
          <a:off x="4663440" y="2240280"/>
          <a:ext cx="3931920" cy="1965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3" name="Text 10"/>
          <p:cNvSpPr/>
          <p:nvPr/>
        </p:nvSpPr>
        <p:spPr>
          <a:xfrm>
            <a:off x="548640" y="2240280"/>
            <a:ext cx="393192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the cost to launch and run the personalised skincare set business in London, in GBP, as at September 2026, through the window the team has planned: funding starts now, launch on 2026-11-23, and the target is the 100 orders by…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"Startup Budget".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numbers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Delivery (£3.50 Royal Mail tracked 48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and payment fees (£1.50 Stripe/Shopify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are already inside the £34.20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Owner pay is £0 </a:t>
            </a:r>
            <a:r>
              <a:rPr lang="en-US" sz="1600" b="1" dirty="0">
                <a:solidFill>
                  <a:srgbClr val="A21C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[Assumption]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a deliberate, unpaid contribution that keeps fixed costs low but…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418080"/>
          <a:ext cx="8046720" cy="914400"/>
        </p:xfrm>
        <a:graphic>
          <a:graphicData uri="http://schemas.openxmlformats.org/drawingml/2006/table">
            <a:tbl>
              <a:tblPr/>
              <a:tblGrid>
                <a:gridCol w="2944368"/>
                <a:gridCol w="694944"/>
                <a:gridCol w="1133856"/>
                <a:gridCol w="3273552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Value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Label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Basis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Average order value (AOV)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£60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[Estimate]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Carried from Business Model; recommended set price.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Price floor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£40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[Assumption]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Entry-only, never the main set.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4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8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"Financial Model (estimates)".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Getting the first customers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100 first orders at CPA at or below the £24 ceiling, with a working target of £12–15, funded by the £200 per month marketing line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910080"/>
          <a:ext cx="804672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02336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Channel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A1C2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Fit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B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Meta ads (Instagram + Facebook, London 28–45)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Broad reach, measurable CPA, interest targeting; cost risks…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Reddit UK skincare subreddits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People already narrating failed products; message-perfect,…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Facebook beauty-swap and declutter groups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F425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Members literally hold the failed products; tiny scale,…</a:t>
                      </a:r>
                      <a:endParaRPr lang="en-US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i="1" dirty="0">
                          <a:solidFill>
                            <a:srgbClr val="5E6178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5 more rows in the document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0F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DFF"/>
                    </a:solidFill>
                  </a:tcPr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"Marketing Plan". The team marked this complete with limitations.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first 30 days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the project from a three-page prototype to a compliant, consent-gated, payment-ready store that takes its first real order, with the first hand-found London customers in the intake.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Appoint a Responsible Person and start the safety assessment + Product Information File + OPSS notification. This is the long pole: 6–8 weeks is realistic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Sales may not start until this is complete </a:t>
            </a:r>
            <a:r>
              <a:rPr lang="en-US" sz="14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Decide the lawful basis for the intake's health data (Article 6 + Article 9) and get a privacy notice written. DPIA may be mandatory; confirm with a UK data lawyer </a:t>
            </a:r>
            <a:r>
              <a:rPr lang="en-US" sz="14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Lead 2–4 weeks </a:t>
            </a:r>
            <a:r>
              <a:rPr lang="en-US" sz="14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up Stripe (hosted Checkout only), domain/registrar, hosting and the admin account with 2FA. Stripe UK fees are </a:t>
            </a:r>
            <a:r>
              <a:rPr lang="en-US" sz="1400" b="1" dirty="0">
                <a:solidFill>
                  <a:srgbClr val="BE123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[Unknown]</a:t>
            </a:r>
            <a:r>
              <a:rPr lang="en-US" sz="14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not in any retrieved source; confirm before margin maths is final.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"Launch Summary". The team marked this needs verification.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sure these numbers are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663440" y="1188720"/>
          <a:ext cx="393192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 labelled claims across 10 documents.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verified from an official source, 86 reported by a named source.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245 estimates and 44 assumptions.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marked unknown: nobody has established them yet.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Counted from the labels the team wrote in each document. Verified needs an official source.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we do not know yet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80467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figure had no evidence label from the specialist and was marked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no retrieved source supports it.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Ebba's note: The objective and operational parameters are clear and actionable, though foundational supplier and customer details remain pending from the founder.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figures had no evidence label from the specialist and were marked </a:t>
            </a:r>
            <a:r>
              <a:rPr lang="en-US" sz="1600" b="1" dirty="0">
                <a:solidFill>
                  <a:srgbClr val="B4530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[Estimate]</a:t>
            </a: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no retrieved source supports them.</a:t>
            </a:r>
            <a:endParaRPr lang="en-US" sz="16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6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Lars's note: The unit economics arithmetic is consistent and clearly demonstrates that a £24 landed cost at a £40 entry price fails the gross margin floor, making a £60 AOV and a £12-15 working CPA essential for survival.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of 30 documents are not marked complete: Objective Brief, Market Research, Positioning, Business Model, Brand Strategy, Startup Budget, UX Design, Financial Model (estimates), Marketing Plan, Sales Funnel, Security Review, Launch Summary, Launch Summary.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6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74320"/>
            <a:ext cx="8046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facts came from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548640" y="932688"/>
            <a:ext cx="548640" cy="45720"/>
          </a:xfrm>
          <a:prstGeom prst="rect">
            <a:avLst/>
          </a:prstGeom>
          <a:solidFill>
            <a:srgbClr val="5049D4"/>
          </a:solidFill>
          <a:ln w="12700">
            <a:solidFill>
              <a:srgbClr val="5049D4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47548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AuraSkin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8138160" y="4754880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486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gminsights.com: Personalized Skin Care Market Size &amp; Share 2026-2035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thebusinessresearchcompany.com: Personalized Or Customized Skin Care Market Report 2026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einpresswire.com: [PDF] Personalized or Customized Skin Care Market 2026 redefining ...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persistencemarketresearch.com: Personalized Skin Care Products Market Size &amp; Forecast, ...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663440" y="1188720"/>
            <a:ext cx="3931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sustainably-chic.com: 10 Best Sustainable Marketplaces for Ethical Shopping Online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fortunebusinessinsights.com: Skincare Market Size, Share, Trends | Growth Analysis [2034]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checkthat.ai: The Detox Market: Details, Reviews, Pricing, &amp; Features</a:t>
            </a:r>
            <a:endParaRPr lang="en-US" sz="15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A1C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ensun.io: Top 100 Sustainable Cosmetic Manufacturers in United States (2025) | ensun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48640" y="427939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900" i="1" dirty="0">
                <a:solidFill>
                  <a:srgbClr val="5E6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Showing 8 of 38. The full ledger is on each deliverable in Hatchio.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AuraSkin</dc:title>
  <dc:subject>PptxGenJS Presentation</dc:subject>
  <dc:creator>Hatchio AI</dc:creator>
  <cp:lastModifiedBy>Hatchio AI</cp:lastModifiedBy>
  <cp:revision>1</cp:revision>
  <dcterms:created xsi:type="dcterms:W3CDTF">2026-10-29T18:23:49Z</dcterms:created>
  <dcterms:modified xsi:type="dcterms:W3CDTF">2026-10-29T18:23:49Z</dcterms:modified>
</cp:coreProperties>
</file>